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3"/>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Lst>
  <p:sldSz cy="5143500" cx="9144000"/>
  <p:notesSz cx="6858000" cy="9144000"/>
  <p:embeddedFontLst>
    <p:embeddedFont>
      <p:font typeface="Anton"/>
      <p:regular r:id="rId88"/>
    </p:embeddedFont>
    <p:embeddedFont>
      <p:font typeface="Lato"/>
      <p:regular r:id="rId89"/>
      <p:bold r:id="rId90"/>
      <p:italic r:id="rId91"/>
      <p:boldItalic r:id="rId92"/>
    </p:embeddedFont>
    <p:embeddedFont>
      <p:font typeface="Lato Light"/>
      <p:regular r:id="rId93"/>
      <p:bold r:id="rId94"/>
      <p:italic r:id="rId95"/>
      <p:boldItalic r:id="rId96"/>
    </p:embeddedFont>
    <p:embeddedFont>
      <p:font typeface="Helvetica Neue"/>
      <p:regular r:id="rId97"/>
      <p:bold r:id="rId98"/>
      <p:italic r:id="rId99"/>
      <p:boldItalic r:id="rId100"/>
    </p:embeddedFont>
    <p:embeddedFont>
      <p:font typeface="Helvetica Neue Light"/>
      <p:regular r:id="rId101"/>
      <p:bold r:id="rId102"/>
      <p:italic r:id="rId103"/>
      <p:boldItalic r:id="rId10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4" Type="http://schemas.openxmlformats.org/officeDocument/2006/relationships/font" Target="fonts/HelveticaNeueLight-boldItalic.fntdata"/><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font" Target="fonts/HelveticaNeueLight-italic.fntdata"/><Relationship Id="rId102" Type="http://schemas.openxmlformats.org/officeDocument/2006/relationships/font" Target="fonts/HelveticaNeueLight-bold.fntdata"/><Relationship Id="rId101" Type="http://schemas.openxmlformats.org/officeDocument/2006/relationships/font" Target="fonts/HelveticaNeueLight-regular.fntdata"/><Relationship Id="rId100" Type="http://schemas.openxmlformats.org/officeDocument/2006/relationships/font" Target="fonts/HelveticaNeue-boldItalic.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font" Target="fonts/LatoLight-italic.fntdata"/><Relationship Id="rId94" Type="http://schemas.openxmlformats.org/officeDocument/2006/relationships/font" Target="fonts/LatoLight-bold.fntdata"/><Relationship Id="rId97" Type="http://schemas.openxmlformats.org/officeDocument/2006/relationships/font" Target="fonts/HelveticaNeue-regular.fntdata"/><Relationship Id="rId96" Type="http://schemas.openxmlformats.org/officeDocument/2006/relationships/font" Target="fonts/LatoLight-boldItalic.fntdata"/><Relationship Id="rId11" Type="http://schemas.openxmlformats.org/officeDocument/2006/relationships/slide" Target="slides/slide6.xml"/><Relationship Id="rId99" Type="http://schemas.openxmlformats.org/officeDocument/2006/relationships/font" Target="fonts/HelveticaNeue-italic.fntdata"/><Relationship Id="rId10" Type="http://schemas.openxmlformats.org/officeDocument/2006/relationships/slide" Target="slides/slide5.xml"/><Relationship Id="rId98" Type="http://schemas.openxmlformats.org/officeDocument/2006/relationships/font" Target="fonts/HelveticaNeue-bold.fntdata"/><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font" Target="fonts/Lato-italic.fntdata"/><Relationship Id="rId90" Type="http://schemas.openxmlformats.org/officeDocument/2006/relationships/font" Target="fonts/Lato-bold.fntdata"/><Relationship Id="rId93" Type="http://schemas.openxmlformats.org/officeDocument/2006/relationships/font" Target="fonts/LatoLight-regular.fntdata"/><Relationship Id="rId92"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font" Target="fonts/Anton-regular.fntdata"/><Relationship Id="rId87" Type="http://schemas.openxmlformats.org/officeDocument/2006/relationships/slide" Target="slides/slide82.xml"/><Relationship Id="rId89" Type="http://schemas.openxmlformats.org/officeDocument/2006/relationships/font" Target="fonts/Lato-regular.fntdata"/><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gif>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a07de48094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a07de48094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e27617f949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e27617f949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e27617f949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e27617f949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e27617f949_0_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e27617f949_0_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e27617f949_0_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e27617f949_0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e27617f949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e27617f949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27617f949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27617f949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e27617f949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e27617f949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e27617f949_0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e27617f949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887edb21d4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887edb21d4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8f27a6452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8f27a6452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a07de48094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a07de48094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e5d2c0fa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e5d2c0fa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887edb21d4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887edb21d4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81579fa76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81579fa76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a00dbd260c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a00dbd260c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81579fa76_2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81579fa76_2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9ffc0e1d2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9ffc0e1d2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00dbd260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00dbd260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b2e113131a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b2e113131a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a00dbd260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a00dbd260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a00dbd260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a00dbd260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27617f949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27617f949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Consigna:</a:t>
            </a:r>
            <a:r>
              <a:rPr lang="en-GB"/>
              <a:t> Presentación de los estudiantes. Generar </a:t>
            </a:r>
            <a:r>
              <a:rPr lang="en-GB" u="sng"/>
              <a:t>una encuesta de zoom para cada punto</a:t>
            </a:r>
            <a:r>
              <a:rPr lang="en-GB"/>
              <a:t> (3 en total) con los siguientes ítems y opciones.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GB"/>
              <a:t>PAÍS </a:t>
            </a:r>
            <a:r>
              <a:rPr lang="en-GB"/>
              <a:t>/ Opciones:</a:t>
            </a:r>
            <a:endParaRPr/>
          </a:p>
          <a:p>
            <a:pPr indent="-298450" lvl="0" marL="457200" rtl="0" algn="l">
              <a:spcBef>
                <a:spcPts val="0"/>
              </a:spcBef>
              <a:spcAft>
                <a:spcPts val="0"/>
              </a:spcAft>
              <a:buSzPts val="1100"/>
              <a:buAutoNum type="arabicPeriod"/>
            </a:pPr>
            <a:r>
              <a:rPr lang="en-GB"/>
              <a:t>Argentina</a:t>
            </a:r>
            <a:endParaRPr/>
          </a:p>
          <a:p>
            <a:pPr indent="-298450" lvl="0" marL="457200" rtl="0" algn="l">
              <a:spcBef>
                <a:spcPts val="0"/>
              </a:spcBef>
              <a:spcAft>
                <a:spcPts val="0"/>
              </a:spcAft>
              <a:buSzPts val="1100"/>
              <a:buAutoNum type="arabicPeriod"/>
            </a:pPr>
            <a:r>
              <a:rPr lang="en-GB"/>
              <a:t>Uruguay</a:t>
            </a:r>
            <a:endParaRPr/>
          </a:p>
          <a:p>
            <a:pPr indent="-298450" lvl="0" marL="457200" rtl="0" algn="l">
              <a:spcBef>
                <a:spcPts val="0"/>
              </a:spcBef>
              <a:spcAft>
                <a:spcPts val="0"/>
              </a:spcAft>
              <a:buSzPts val="1100"/>
              <a:buAutoNum type="arabicPeriod"/>
            </a:pPr>
            <a:r>
              <a:rPr lang="en-GB"/>
              <a:t>Chile</a:t>
            </a:r>
            <a:endParaRPr/>
          </a:p>
          <a:p>
            <a:pPr indent="-298450" lvl="0" marL="457200" rtl="0" algn="l">
              <a:spcBef>
                <a:spcPts val="0"/>
              </a:spcBef>
              <a:spcAft>
                <a:spcPts val="0"/>
              </a:spcAft>
              <a:buSzPts val="1100"/>
              <a:buAutoNum type="arabicPeriod"/>
            </a:pPr>
            <a:r>
              <a:rPr lang="en-GB"/>
              <a:t>Colombia</a:t>
            </a:r>
            <a:endParaRPr/>
          </a:p>
          <a:p>
            <a:pPr indent="-298450" lvl="0" marL="457200" rtl="0" algn="l">
              <a:spcBef>
                <a:spcPts val="0"/>
              </a:spcBef>
              <a:spcAft>
                <a:spcPts val="0"/>
              </a:spcAft>
              <a:buSzPts val="1100"/>
              <a:buAutoNum type="arabicPeriod"/>
            </a:pPr>
            <a:r>
              <a:rPr lang="en-GB"/>
              <a:t>Perú</a:t>
            </a:r>
            <a:endParaRPr/>
          </a:p>
          <a:p>
            <a:pPr indent="-298450" lvl="0" marL="457200" rtl="0" algn="l">
              <a:spcBef>
                <a:spcPts val="0"/>
              </a:spcBef>
              <a:spcAft>
                <a:spcPts val="0"/>
              </a:spcAft>
              <a:buSzPts val="1100"/>
              <a:buAutoNum type="arabicPeriod"/>
            </a:pPr>
            <a:r>
              <a:rPr lang="en-GB"/>
              <a:t>Otro</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GB"/>
              <a:t>CONOCIMIENTOS PREVIOS DE BACKEND/</a:t>
            </a:r>
            <a:r>
              <a:rPr lang="en-GB"/>
              <a:t> Opciones:</a:t>
            </a:r>
            <a:endParaRPr/>
          </a:p>
          <a:p>
            <a:pPr indent="-298450" lvl="0" marL="457200" rtl="0" algn="l">
              <a:spcBef>
                <a:spcPts val="0"/>
              </a:spcBef>
              <a:spcAft>
                <a:spcPts val="0"/>
              </a:spcAft>
              <a:buSzPts val="1100"/>
              <a:buAutoNum type="arabicPeriod"/>
            </a:pPr>
            <a:r>
              <a:rPr lang="en-GB"/>
              <a:t>Nulo conocimiento</a:t>
            </a:r>
            <a:endParaRPr/>
          </a:p>
          <a:p>
            <a:pPr indent="-298450" lvl="0" marL="457200" rtl="0" algn="l">
              <a:spcBef>
                <a:spcPts val="0"/>
              </a:spcBef>
              <a:spcAft>
                <a:spcPts val="0"/>
              </a:spcAft>
              <a:buSzPts val="1100"/>
              <a:buAutoNum type="arabicPeriod"/>
            </a:pPr>
            <a:r>
              <a:rPr lang="en-GB"/>
              <a:t>Poco </a:t>
            </a:r>
            <a:r>
              <a:rPr lang="en-GB">
                <a:solidFill>
                  <a:schemeClr val="dk1"/>
                </a:solidFill>
              </a:rPr>
              <a:t>conocimiento</a:t>
            </a:r>
            <a:endParaRPr/>
          </a:p>
          <a:p>
            <a:pPr indent="-298450" lvl="0" marL="457200" rtl="0" algn="l">
              <a:spcBef>
                <a:spcPts val="0"/>
              </a:spcBef>
              <a:spcAft>
                <a:spcPts val="0"/>
              </a:spcAft>
              <a:buSzPts val="1100"/>
              <a:buAutoNum type="arabicPeriod"/>
            </a:pPr>
            <a:r>
              <a:rPr lang="en-GB"/>
              <a:t>Bastante </a:t>
            </a:r>
            <a:r>
              <a:rPr lang="en-GB">
                <a:solidFill>
                  <a:schemeClr val="dk1"/>
                </a:solidFill>
              </a:rPr>
              <a:t>conocimiento</a:t>
            </a:r>
            <a:endParaRPr/>
          </a:p>
          <a:p>
            <a:pPr indent="-298450" lvl="0" marL="457200" rtl="0" algn="l">
              <a:spcBef>
                <a:spcPts val="0"/>
              </a:spcBef>
              <a:spcAft>
                <a:spcPts val="0"/>
              </a:spcAft>
              <a:buSzPts val="1100"/>
              <a:buAutoNum type="arabicPeriod"/>
            </a:pPr>
            <a:r>
              <a:rPr lang="en-GB"/>
              <a:t>Otro</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GB"/>
              <a:t>¿POR QUÉ ELEGISTE EL CURSO? / </a:t>
            </a:r>
            <a:r>
              <a:rPr lang="en-GB"/>
              <a:t>Opciones:</a:t>
            </a:r>
            <a:endParaRPr/>
          </a:p>
          <a:p>
            <a:pPr indent="-298450" lvl="0" marL="457200" rtl="0" algn="l">
              <a:spcBef>
                <a:spcPts val="0"/>
              </a:spcBef>
              <a:spcAft>
                <a:spcPts val="0"/>
              </a:spcAft>
              <a:buSzPts val="1100"/>
              <a:buAutoNum type="arabicPeriod"/>
            </a:pPr>
            <a:r>
              <a:rPr lang="en-GB"/>
              <a:t>Soy curioso/a y siempre quiero aprender más.</a:t>
            </a:r>
            <a:endParaRPr/>
          </a:p>
          <a:p>
            <a:pPr indent="-298450" lvl="0" marL="457200" rtl="0" algn="l">
              <a:spcBef>
                <a:spcPts val="0"/>
              </a:spcBef>
              <a:spcAft>
                <a:spcPts val="0"/>
              </a:spcAft>
              <a:buSzPts val="1100"/>
              <a:buAutoNum type="arabicPeriod"/>
            </a:pPr>
            <a:r>
              <a:rPr lang="en-GB"/>
              <a:t>Quiero emprender o mejorar mi camino Freelance.</a:t>
            </a:r>
            <a:endParaRPr/>
          </a:p>
          <a:p>
            <a:pPr indent="-298450" lvl="0" marL="457200" rtl="0" algn="l">
              <a:spcBef>
                <a:spcPts val="0"/>
              </a:spcBef>
              <a:spcAft>
                <a:spcPts val="0"/>
              </a:spcAft>
              <a:buSzPts val="1100"/>
              <a:buAutoNum type="arabicPeriod"/>
            </a:pPr>
            <a:r>
              <a:rPr lang="en-GB"/>
              <a:t>Quiero perfeccionar o desenvolverme de forma profesional o laboral.</a:t>
            </a:r>
            <a:endParaRPr/>
          </a:p>
          <a:p>
            <a:pPr indent="-298450" lvl="0" marL="457200" rtl="0" algn="l">
              <a:spcBef>
                <a:spcPts val="0"/>
              </a:spcBef>
              <a:spcAft>
                <a:spcPts val="0"/>
              </a:spcAft>
              <a:buSzPts val="1100"/>
              <a:buAutoNum type="arabicPeriod"/>
            </a:pPr>
            <a:r>
              <a:rPr lang="en-GB"/>
              <a:t>Otro</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a00dbd260c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a00dbd260c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a00dbd260c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a00dbd260c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a00dbd260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a00dbd260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a00dbd260c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a00dbd260c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a00dbd260c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a00dbd260c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a00dbd260c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a00dbd260c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e34e213ae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e34e213ae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e27617f949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e27617f949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e27617f949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e27617f949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e27617f949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e27617f949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e27617f949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e27617f949_0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e27617f949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e27617f949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e27617f949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e27617f949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e27617f949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e27617f949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e27617f949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e27617f949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e27617f949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e27617f949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e27617f949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e27617f949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e27617f949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e27617f949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e34e213ae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e34e213ae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Espacio para compartir pantalla y mostrar la consola del navegador. </a:t>
            </a:r>
            <a:r>
              <a:rPr b="1" lang="en-GB">
                <a:solidFill>
                  <a:schemeClr val="dk1"/>
                </a:solidFill>
              </a:rPr>
              <a:t>IMPORTANTE! Lo van a necesitar para el desafío entregable.</a:t>
            </a:r>
            <a:endParaRPr b="1"/>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e27617f949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e27617f949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e27617f949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e27617f949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e27617f949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e27617f949_0_1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e27617f949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e27617f949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e27617f949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e27617f949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e27617f949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e27617f949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e27617f949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e27617f949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e34e213ae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e34e213ae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Espacio para compartir pantalla y mostrar node corriendo en una terminal.</a:t>
            </a:r>
            <a:endParaRPr b="1"/>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e27617f949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e27617f949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ea50635e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ea50635e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ea50635ef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ea50635ef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ea50635ef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ea50635ef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ea50635ef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ea50635ef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e27617f949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e27617f949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ea50635ef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ea50635ef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ea50635ef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ea50635ef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ea50635ef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ea50635ef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ea50635ef7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ea50635ef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ea50635ef7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ea50635ef7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ea50635ef7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ea50635ef7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ea50635ef7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ea50635ef7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ea50635ef7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ea50635ef7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ea50635ef7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ea50635ef7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ea50635ef7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ea50635ef7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e27617f949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e27617f949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ea50635ef7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ea50635ef7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ea50635ef7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ea50635ef7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ea50635ef7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ea50635ef7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ea50635ef7_0_1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7" name="Google Shape;627;gea50635ef7_0_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ea50635ef7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ea50635ef7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d3a659514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2" name="Google Shape;642;gd3a659514c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bce35ae4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9" name="Google Shape;649;gbce35ae41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bce35ae41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bce35ae41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Usar para que los estudiantes puedan explorar en sus casas los recursos vistos en clase: artículos, herramientas, websites, videos.</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bce35ae4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bce35ae41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Usar para que los estudiantes puedan explorar en sus casas los recursos vistos en clase: artículos, herramientas, websites, videos.</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de7a6df14d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de7a6df14d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e27617f949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e27617f949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de7a6df14d_0_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de7a6df14d_0_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e27617f94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e27617f94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a9a0a79a2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a9a0a79a2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e27617f949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e27617f949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1" name="Shape 51"/>
        <p:cNvGrpSpPr/>
        <p:nvPr/>
      </p:nvGrpSpPr>
      <p:grpSpPr>
        <a:xfrm>
          <a:off x="0" y="0"/>
          <a:ext cx="0" cy="0"/>
          <a:chOff x="0" y="0"/>
          <a:chExt cx="0" cy="0"/>
        </a:xfrm>
      </p:grpSpPr>
      <p:sp>
        <p:nvSpPr>
          <p:cNvPr id="52" name="Google Shape;52;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53" name="Google Shape;53;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54" name="Google Shape;54;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23.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9.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9.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7.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5.png"/><Relationship Id="rId4" Type="http://schemas.openxmlformats.org/officeDocument/2006/relationships/image" Target="../media/image2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5.png"/><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5.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5.png"/><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5.png"/><Relationship Id="rId4" Type="http://schemas.openxmlformats.org/officeDocument/2006/relationships/image" Target="../media/image80.png"/><Relationship Id="rId5" Type="http://schemas.openxmlformats.org/officeDocument/2006/relationships/image" Target="../media/image33.png"/><Relationship Id="rId6" Type="http://schemas.openxmlformats.org/officeDocument/2006/relationships/image" Target="../media/image32.png"/><Relationship Id="rId7"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5.png"/><Relationship Id="rId4" Type="http://schemas.openxmlformats.org/officeDocument/2006/relationships/image" Target="../media/image38.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5.png"/><Relationship Id="rId4" Type="http://schemas.openxmlformats.org/officeDocument/2006/relationships/image" Target="../media/image34.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5.png"/><Relationship Id="rId4" Type="http://schemas.openxmlformats.org/officeDocument/2006/relationships/image" Target="../media/image8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5.png"/><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5.png"/><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5.png"/><Relationship Id="rId4" Type="http://schemas.openxmlformats.org/officeDocument/2006/relationships/image" Target="../media/image3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9.png"/><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5.png"/><Relationship Id="rId4" Type="http://schemas.openxmlformats.org/officeDocument/2006/relationships/image" Target="../media/image3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40.png"/><Relationship Id="rId4" Type="http://schemas.openxmlformats.org/officeDocument/2006/relationships/image" Target="../media/image1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5.png"/><Relationship Id="rId4" Type="http://schemas.openxmlformats.org/officeDocument/2006/relationships/image" Target="../media/image4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5.png"/><Relationship Id="rId4" Type="http://schemas.openxmlformats.org/officeDocument/2006/relationships/image" Target="../media/image4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5.png"/><Relationship Id="rId4" Type="http://schemas.openxmlformats.org/officeDocument/2006/relationships/image" Target="../media/image4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42.png"/><Relationship Id="rId4" Type="http://schemas.openxmlformats.org/officeDocument/2006/relationships/image" Target="../media/image4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1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5.png"/><Relationship Id="rId4" Type="http://schemas.openxmlformats.org/officeDocument/2006/relationships/hyperlink" Target="https://cmder.net/" TargetMode="External"/><Relationship Id="rId5" Type="http://schemas.openxmlformats.org/officeDocument/2006/relationships/image" Target="../media/image4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5.png"/><Relationship Id="rId4" Type="http://schemas.openxmlformats.org/officeDocument/2006/relationships/image" Target="../media/image4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45.png"/><Relationship Id="rId4" Type="http://schemas.openxmlformats.org/officeDocument/2006/relationships/image" Target="../media/image1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42.png"/><Relationship Id="rId4" Type="http://schemas.openxmlformats.org/officeDocument/2006/relationships/image" Target="../media/image4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5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5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49.png"/><Relationship Id="rId4" Type="http://schemas.openxmlformats.org/officeDocument/2006/relationships/image" Target="../media/image5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4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49.png"/><Relationship Id="rId4" Type="http://schemas.openxmlformats.org/officeDocument/2006/relationships/image" Target="../media/image5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8.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5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53.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58.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53.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53.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53.png"/><Relationship Id="rId4" Type="http://schemas.openxmlformats.org/officeDocument/2006/relationships/image" Target="../media/image52.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53.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53.png"/><Relationship Id="rId4" Type="http://schemas.openxmlformats.org/officeDocument/2006/relationships/image" Target="../media/image56.png"/><Relationship Id="rId5" Type="http://schemas.openxmlformats.org/officeDocument/2006/relationships/image" Target="../media/image59.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53.png"/><Relationship Id="rId4" Type="http://schemas.openxmlformats.org/officeDocument/2006/relationships/image" Target="../media/image60.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5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53.png"/><Relationship Id="rId4" Type="http://schemas.openxmlformats.org/officeDocument/2006/relationships/image" Target="../media/image64.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53.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53.png"/><Relationship Id="rId4" Type="http://schemas.openxmlformats.org/officeDocument/2006/relationships/image" Target="../media/image68.png"/><Relationship Id="rId5" Type="http://schemas.openxmlformats.org/officeDocument/2006/relationships/image" Target="../media/image72.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62.png"/><Relationship Id="rId4" Type="http://schemas.openxmlformats.org/officeDocument/2006/relationships/image" Target="../media/image6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70.png"/><Relationship Id="rId4" Type="http://schemas.openxmlformats.org/officeDocument/2006/relationships/image" Target="../media/image6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5.xml"/><Relationship Id="rId3" Type="http://schemas.openxmlformats.org/officeDocument/2006/relationships/image" Target="../media/image67.png"/><Relationship Id="rId4" Type="http://schemas.openxmlformats.org/officeDocument/2006/relationships/image" Target="../media/image65.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66.png"/><Relationship Id="rId4" Type="http://schemas.openxmlformats.org/officeDocument/2006/relationships/image" Target="../media/image69.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hyperlink" Target="https://www.youtube.com/playlist?list=PL_-j_Nxetw-GGSiu_0KAQKktto9-lOtaO" TargetMode="External"/><Relationship Id="rId4" Type="http://schemas.openxmlformats.org/officeDocument/2006/relationships/hyperlink" Target="https://www.youtube.com/playlist?list=PL_-j_Nxetw-HUemJyXLr18G5l5t3VU_Eh" TargetMode="External"/><Relationship Id="rId5" Type="http://schemas.openxmlformats.org/officeDocument/2006/relationships/hyperlink" Target="https://www.youtube.com/playlist?list=PL_-j_Nxetw-E1YOlrXMfvF3TQPa0VJDhE" TargetMode="External"/><Relationship Id="rId6" Type="http://schemas.openxmlformats.org/officeDocument/2006/relationships/image" Target="../media/image63.png"/><Relationship Id="rId7" Type="http://schemas.openxmlformats.org/officeDocument/2006/relationships/image" Target="../media/image79.png"/><Relationship Id="rId8" Type="http://schemas.openxmlformats.org/officeDocument/2006/relationships/image" Target="../media/image7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hyperlink" Target="https://www.youtube.com/playlist?list=PL_-j_Nxetw-GmxCsP17k61NjLyoOMRzDM" TargetMode="External"/><Relationship Id="rId4" Type="http://schemas.openxmlformats.org/officeDocument/2006/relationships/hyperlink" Target="https://www.youtube.com/playlist?list=PL_-j_Nxetw-FhVw9cwTayaFTaOPTUBC7y" TargetMode="External"/><Relationship Id="rId11" Type="http://schemas.openxmlformats.org/officeDocument/2006/relationships/image" Target="../media/image71.png"/><Relationship Id="rId10" Type="http://schemas.openxmlformats.org/officeDocument/2006/relationships/image" Target="../media/image79.png"/><Relationship Id="rId9" Type="http://schemas.openxmlformats.org/officeDocument/2006/relationships/image" Target="../media/image63.png"/><Relationship Id="rId5" Type="http://schemas.openxmlformats.org/officeDocument/2006/relationships/hyperlink" Target="https://www.youtube.com/playlist?list=PL_-j_Nxetw-EfDh9iHJ7s_iQykEF9Mpwe" TargetMode="External"/><Relationship Id="rId6" Type="http://schemas.openxmlformats.org/officeDocument/2006/relationships/hyperlink" Target="https://www.youtube.com/playlist?list=PL_-j_Nxetw-FbSqZtazzt9GkuNDaKxJBB" TargetMode="External"/><Relationship Id="rId7" Type="http://schemas.openxmlformats.org/officeDocument/2006/relationships/hyperlink" Target="https://www.youtube.com/playlist?list=PL_-j_Nxetw-FaOxk6-PzpmujOYNhToNlt" TargetMode="External"/><Relationship Id="rId8" Type="http://schemas.openxmlformats.org/officeDocument/2006/relationships/hyperlink" Target="https://www.youtube.com/playlist?list=PL_-j_Nxetw-HUc0MTf8MVj3oFtT_OeffM" TargetMode="Externa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77.png"/><Relationship Id="rId4" Type="http://schemas.openxmlformats.org/officeDocument/2006/relationships/image" Target="../media/image7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8.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76.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78.png"/><Relationship Id="rId4" Type="http://schemas.openxmlformats.org/officeDocument/2006/relationships/image" Target="../media/image74.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7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arunabhstore.in/" TargetMode="External"/><Relationship Id="rId4" Type="http://schemas.openxmlformats.org/officeDocument/2006/relationships/hyperlink" Target="https://github.com/arunabharjun/mernStack-ecom-app" TargetMode="External"/><Relationship Id="rId5" Type="http://schemas.openxmlformats.org/officeDocument/2006/relationships/image" Target="../media/image6.png"/><Relationship Id="rId6" Type="http://schemas.openxmlformats.org/officeDocument/2006/relationships/image" Target="../media/image8.png"/><Relationship Id="rId7"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 name="Shape 58"/>
        <p:cNvGrpSpPr/>
        <p:nvPr/>
      </p:nvGrpSpPr>
      <p:grpSpPr>
        <a:xfrm>
          <a:off x="0" y="0"/>
          <a:ext cx="0" cy="0"/>
          <a:chOff x="0" y="0"/>
          <a:chExt cx="0" cy="0"/>
        </a:xfrm>
      </p:grpSpPr>
      <p:sp>
        <p:nvSpPr>
          <p:cNvPr id="59" name="Google Shape;59;p15"/>
          <p:cNvSpPr txBox="1"/>
          <p:nvPr/>
        </p:nvSpPr>
        <p:spPr>
          <a:xfrm>
            <a:off x="2259600" y="2252413"/>
            <a:ext cx="4624800" cy="117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4800">
                <a:solidFill>
                  <a:srgbClr val="E0FF00"/>
                </a:solidFill>
                <a:latin typeface="Anton"/>
                <a:ea typeface="Anton"/>
                <a:cs typeface="Anton"/>
                <a:sym typeface="Anton"/>
              </a:rPr>
              <a:t>¡LES DAMOS LA BIENVENIDA!</a:t>
            </a:r>
            <a:endParaRPr i="1" sz="4800">
              <a:solidFill>
                <a:srgbClr val="E0FF00"/>
              </a:solidFill>
              <a:latin typeface="Anton"/>
              <a:ea typeface="Anton"/>
              <a:cs typeface="Anton"/>
              <a:sym typeface="Anton"/>
            </a:endParaRPr>
          </a:p>
        </p:txBody>
      </p:sp>
      <p:sp>
        <p:nvSpPr>
          <p:cNvPr id="60" name="Google Shape;60;p15"/>
          <p:cNvSpPr txBox="1"/>
          <p:nvPr/>
        </p:nvSpPr>
        <p:spPr>
          <a:xfrm>
            <a:off x="3071988" y="3725500"/>
            <a:ext cx="3000000" cy="561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2000">
                <a:solidFill>
                  <a:srgbClr val="E0FF00"/>
                </a:solidFill>
                <a:latin typeface="Helvetica Neue Light"/>
                <a:ea typeface="Helvetica Neue Light"/>
                <a:cs typeface="Helvetica Neue Light"/>
                <a:sym typeface="Helvetica Neue Light"/>
              </a:rPr>
              <a:t>¿Arrancamos?</a:t>
            </a:r>
            <a:endParaRPr>
              <a:solidFill>
                <a:srgbClr val="E0FF00"/>
              </a:solidFill>
              <a:latin typeface="Helvetica Neue Light"/>
              <a:ea typeface="Helvetica Neue Light"/>
              <a:cs typeface="Helvetica Neue Light"/>
              <a:sym typeface="Helvetica Neue Light"/>
            </a:endParaRPr>
          </a:p>
        </p:txBody>
      </p:sp>
      <p:pic>
        <p:nvPicPr>
          <p:cNvPr descr="Man Dancing on Apple iOS 12.2" id="61" name="Google Shape;61;p15"/>
          <p:cNvPicPr preferRelativeResize="0"/>
          <p:nvPr/>
        </p:nvPicPr>
        <p:blipFill>
          <a:blip r:embed="rId4">
            <a:alphaModFix/>
          </a:blip>
          <a:stretch>
            <a:fillRect/>
          </a:stretch>
        </p:blipFill>
        <p:spPr>
          <a:xfrm>
            <a:off x="3983400" y="631749"/>
            <a:ext cx="1177200" cy="1177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138" name="Shape 138"/>
        <p:cNvGrpSpPr/>
        <p:nvPr/>
      </p:nvGrpSpPr>
      <p:grpSpPr>
        <a:xfrm>
          <a:off x="0" y="0"/>
          <a:ext cx="0" cy="0"/>
          <a:chOff x="0" y="0"/>
          <a:chExt cx="0" cy="0"/>
        </a:xfrm>
      </p:grpSpPr>
      <p:sp>
        <p:nvSpPr>
          <p:cNvPr id="139" name="Google Shape;139;p24"/>
          <p:cNvSpPr txBox="1"/>
          <p:nvPr/>
        </p:nvSpPr>
        <p:spPr>
          <a:xfrm>
            <a:off x="852150" y="2209325"/>
            <a:ext cx="7439700" cy="167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sz="2000">
              <a:solidFill>
                <a:srgbClr val="8215BC"/>
              </a:solidFill>
              <a:latin typeface="Lato"/>
              <a:ea typeface="Lato"/>
              <a:cs typeface="Lato"/>
              <a:sym typeface="Lato"/>
            </a:endParaRPr>
          </a:p>
          <a:p>
            <a:pPr indent="0" lvl="0" marL="0" rtl="0" algn="ctr">
              <a:lnSpc>
                <a:spcPct val="115000"/>
              </a:lnSpc>
              <a:spcBef>
                <a:spcPts val="0"/>
              </a:spcBef>
              <a:spcAft>
                <a:spcPts val="0"/>
              </a:spcAft>
              <a:buNone/>
            </a:pPr>
            <a:r>
              <a:t/>
            </a:r>
            <a:endParaRPr>
              <a:solidFill>
                <a:srgbClr val="8215BC"/>
              </a:solidFill>
              <a:latin typeface="Lato Light"/>
              <a:ea typeface="Lato Light"/>
              <a:cs typeface="Lato Light"/>
              <a:sym typeface="Lato Light"/>
            </a:endParaRPr>
          </a:p>
        </p:txBody>
      </p:sp>
      <p:sp>
        <p:nvSpPr>
          <p:cNvPr id="140" name="Google Shape;140;p24"/>
          <p:cNvSpPr txBox="1"/>
          <p:nvPr/>
        </p:nvSpPr>
        <p:spPr>
          <a:xfrm>
            <a:off x="1996050" y="533750"/>
            <a:ext cx="5304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¡IMPORTANTE!</a:t>
            </a:r>
            <a:endParaRPr i="1" sz="4000">
              <a:latin typeface="Anton"/>
              <a:ea typeface="Anton"/>
              <a:cs typeface="Anton"/>
              <a:sym typeface="Anton"/>
            </a:endParaRPr>
          </a:p>
        </p:txBody>
      </p:sp>
      <p:sp>
        <p:nvSpPr>
          <p:cNvPr id="141" name="Google Shape;141;p24"/>
          <p:cNvSpPr txBox="1"/>
          <p:nvPr/>
        </p:nvSpPr>
        <p:spPr>
          <a:xfrm>
            <a:off x="1130675" y="1522850"/>
            <a:ext cx="7257900" cy="1099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Los desafíos y entregas de proyecto se deben cargar hasta siete días después de finalizada la clase. Te sugerimos llevarlos al día. </a:t>
            </a:r>
            <a:endParaRPr sz="2000">
              <a:latin typeface="Helvetica Neue Light"/>
              <a:ea typeface="Helvetica Neue Light"/>
              <a:cs typeface="Helvetica Neue Light"/>
              <a:sym typeface="Helvetica Neue Light"/>
            </a:endParaRPr>
          </a:p>
        </p:txBody>
      </p:sp>
      <p:pic>
        <p:nvPicPr>
          <p:cNvPr id="142" name="Google Shape;142;p24"/>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143" name="Google Shape;143;p24"/>
          <p:cNvPicPr preferRelativeResize="0"/>
          <p:nvPr/>
        </p:nvPicPr>
        <p:blipFill>
          <a:blip r:embed="rId4">
            <a:alphaModFix/>
          </a:blip>
          <a:stretch>
            <a:fillRect/>
          </a:stretch>
        </p:blipFill>
        <p:spPr>
          <a:xfrm>
            <a:off x="1004550" y="2622357"/>
            <a:ext cx="7287301" cy="15759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25"/>
          <p:cNvSpPr txBox="1"/>
          <p:nvPr/>
        </p:nvSpPr>
        <p:spPr>
          <a:xfrm>
            <a:off x="2187450" y="1644800"/>
            <a:ext cx="5172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Algunas recomendaciones</a:t>
            </a:r>
            <a:endParaRPr i="1" sz="3600">
              <a:solidFill>
                <a:srgbClr val="E0FF00"/>
              </a:solidFill>
              <a:latin typeface="Anton"/>
              <a:ea typeface="Anton"/>
              <a:cs typeface="Anton"/>
              <a:sym typeface="Anto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152" name="Shape 152"/>
        <p:cNvGrpSpPr/>
        <p:nvPr/>
      </p:nvGrpSpPr>
      <p:grpSpPr>
        <a:xfrm>
          <a:off x="0" y="0"/>
          <a:ext cx="0" cy="0"/>
          <a:chOff x="0" y="0"/>
          <a:chExt cx="0" cy="0"/>
        </a:xfrm>
      </p:grpSpPr>
      <p:sp>
        <p:nvSpPr>
          <p:cNvPr id="153" name="Google Shape;153;p26"/>
          <p:cNvSpPr txBox="1"/>
          <p:nvPr/>
        </p:nvSpPr>
        <p:spPr>
          <a:xfrm>
            <a:off x="852150" y="1734450"/>
            <a:ext cx="7439700" cy="167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Este curso tiene un nivel avanzado, lo cual implica un gran desafío. Queremos que tengas éxito y sobre todo, </a:t>
            </a:r>
            <a:r>
              <a:rPr b="1" lang="en-GB" sz="2000">
                <a:latin typeface="Helvetica Neue"/>
                <a:ea typeface="Helvetica Neue"/>
                <a:cs typeface="Helvetica Neue"/>
                <a:sym typeface="Helvetica Neue"/>
              </a:rPr>
              <a:t>disfrutes del camino.</a:t>
            </a:r>
            <a:r>
              <a:rPr lang="en-GB" sz="2000">
                <a:latin typeface="Helvetica Neue Light"/>
                <a:ea typeface="Helvetica Neue Light"/>
                <a:cs typeface="Helvetica Neue Light"/>
                <a:sym typeface="Helvetica Neue Light"/>
              </a:rPr>
              <a:t> Por eso traemos algunas recomendaciones a continuación.</a:t>
            </a:r>
            <a:endParaRPr sz="2000">
              <a:latin typeface="Helvetica Neue Light"/>
              <a:ea typeface="Helvetica Neue Light"/>
              <a:cs typeface="Helvetica Neue Light"/>
              <a:sym typeface="Helvetica Neue Light"/>
            </a:endParaRPr>
          </a:p>
        </p:txBody>
      </p:sp>
      <p:pic>
        <p:nvPicPr>
          <p:cNvPr id="154" name="Google Shape;154;p26"/>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58" name="Shape 158"/>
        <p:cNvGrpSpPr/>
        <p:nvPr/>
      </p:nvGrpSpPr>
      <p:grpSpPr>
        <a:xfrm>
          <a:off x="0" y="0"/>
          <a:ext cx="0" cy="0"/>
          <a:chOff x="0" y="0"/>
          <a:chExt cx="0" cy="0"/>
        </a:xfrm>
      </p:grpSpPr>
      <p:sp>
        <p:nvSpPr>
          <p:cNvPr id="159" name="Google Shape;159;p27"/>
          <p:cNvSpPr txBox="1"/>
          <p:nvPr/>
        </p:nvSpPr>
        <p:spPr>
          <a:xfrm>
            <a:off x="631175" y="1769400"/>
            <a:ext cx="4780800" cy="2710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2000">
                <a:latin typeface="Helvetica Neue Light"/>
                <a:ea typeface="Helvetica Neue Light"/>
                <a:cs typeface="Helvetica Neue Light"/>
                <a:sym typeface="Helvetica Neue Light"/>
              </a:rPr>
              <a:t>A lo largo del curso encontrarás nuevos conceptos cuya dificultad irá incrementando gradualmente. Te sugerimos </a:t>
            </a:r>
            <a:r>
              <a:rPr b="1" lang="en-GB" sz="2000">
                <a:latin typeface="Helvetica Neue"/>
                <a:ea typeface="Helvetica Neue"/>
                <a:cs typeface="Helvetica Neue"/>
                <a:sym typeface="Helvetica Neue"/>
              </a:rPr>
              <a:t>ser constante con la práctica</a:t>
            </a:r>
            <a:r>
              <a:rPr lang="en-GB" sz="2000">
                <a:latin typeface="Helvetica Neue Light"/>
                <a:ea typeface="Helvetica Neue Light"/>
                <a:cs typeface="Helvetica Neue Light"/>
                <a:sym typeface="Helvetica Neue Light"/>
              </a:rPr>
              <a:t>. Organiza en tu semana momentos para repasar y practicar los temas vistos, a fin de corroborar que los hayas comprendido o anotar aquello que necesites consultar. </a:t>
            </a:r>
            <a:endParaRPr sz="2000">
              <a:latin typeface="Helvetica Neue Light"/>
              <a:ea typeface="Helvetica Neue Light"/>
              <a:cs typeface="Helvetica Neue Light"/>
              <a:sym typeface="Helvetica Neue Light"/>
            </a:endParaRPr>
          </a:p>
        </p:txBody>
      </p:sp>
      <p:pic>
        <p:nvPicPr>
          <p:cNvPr id="160" name="Google Shape;160;p27"/>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161" name="Google Shape;161;p27"/>
          <p:cNvSpPr txBox="1"/>
          <p:nvPr/>
        </p:nvSpPr>
        <p:spPr>
          <a:xfrm>
            <a:off x="631175" y="510325"/>
            <a:ext cx="73380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600">
                <a:latin typeface="Anton"/>
                <a:ea typeface="Anton"/>
                <a:cs typeface="Anton"/>
                <a:sym typeface="Anton"/>
              </a:rPr>
              <a:t>La práctica hace al maestro</a:t>
            </a:r>
            <a:endParaRPr sz="2600">
              <a:latin typeface="Anton"/>
              <a:ea typeface="Anton"/>
              <a:cs typeface="Anton"/>
              <a:sym typeface="Anton"/>
            </a:endParaRPr>
          </a:p>
        </p:txBody>
      </p:sp>
      <p:pic>
        <p:nvPicPr>
          <p:cNvPr id="162" name="Google Shape;162;p27"/>
          <p:cNvPicPr preferRelativeResize="0"/>
          <p:nvPr/>
        </p:nvPicPr>
        <p:blipFill>
          <a:blip r:embed="rId4">
            <a:alphaModFix/>
          </a:blip>
          <a:stretch>
            <a:fillRect/>
          </a:stretch>
        </p:blipFill>
        <p:spPr>
          <a:xfrm>
            <a:off x="5655900" y="1769400"/>
            <a:ext cx="3488110" cy="2585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66" name="Shape 166"/>
        <p:cNvGrpSpPr/>
        <p:nvPr/>
      </p:nvGrpSpPr>
      <p:grpSpPr>
        <a:xfrm>
          <a:off x="0" y="0"/>
          <a:ext cx="0" cy="0"/>
          <a:chOff x="0" y="0"/>
          <a:chExt cx="0" cy="0"/>
        </a:xfrm>
      </p:grpSpPr>
      <p:sp>
        <p:nvSpPr>
          <p:cNvPr id="167" name="Google Shape;167;p28"/>
          <p:cNvSpPr txBox="1"/>
          <p:nvPr/>
        </p:nvSpPr>
        <p:spPr>
          <a:xfrm>
            <a:off x="631175" y="1366525"/>
            <a:ext cx="4780800" cy="311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2000">
                <a:latin typeface="Helvetica Neue Light"/>
                <a:ea typeface="Helvetica Neue Light"/>
                <a:cs typeface="Helvetica Neue Light"/>
                <a:sym typeface="Helvetica Neue Light"/>
              </a:rPr>
              <a:t>En clase abordaremos los temas necesarios para que puedas crear un proyecto que cumpla con los requerimientos planteados en la consigna. No obstante, sabemos que el mundo de la programación es inmenso. Te sugerimos </a:t>
            </a:r>
            <a:r>
              <a:rPr b="1" lang="en-GB" sz="2000">
                <a:latin typeface="Helvetica Neue"/>
                <a:ea typeface="Helvetica Neue"/>
                <a:cs typeface="Helvetica Neue"/>
                <a:sym typeface="Helvetica Neue"/>
              </a:rPr>
              <a:t>amigarte con la investigación</a:t>
            </a:r>
            <a:r>
              <a:rPr lang="en-GB" sz="2000">
                <a:latin typeface="Helvetica Neue Light"/>
                <a:ea typeface="Helvetica Neue Light"/>
                <a:cs typeface="Helvetica Neue Light"/>
                <a:sym typeface="Helvetica Neue Light"/>
              </a:rPr>
              <a:t> para encontrar aquello que tu proyecto necesita. Es una buena práctica para tu futuro profesional.</a:t>
            </a:r>
            <a:endParaRPr sz="2000">
              <a:latin typeface="Helvetica Neue Light"/>
              <a:ea typeface="Helvetica Neue Light"/>
              <a:cs typeface="Helvetica Neue Light"/>
              <a:sym typeface="Helvetica Neue Light"/>
            </a:endParaRPr>
          </a:p>
        </p:txBody>
      </p:sp>
      <p:pic>
        <p:nvPicPr>
          <p:cNvPr id="168" name="Google Shape;168;p28"/>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169" name="Google Shape;169;p28"/>
          <p:cNvSpPr txBox="1"/>
          <p:nvPr/>
        </p:nvSpPr>
        <p:spPr>
          <a:xfrm>
            <a:off x="631175" y="510325"/>
            <a:ext cx="73380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600">
                <a:latin typeface="Anton"/>
                <a:ea typeface="Anton"/>
                <a:cs typeface="Anton"/>
                <a:sym typeface="Anton"/>
              </a:rPr>
              <a:t>¡Anímate a investigar!</a:t>
            </a:r>
            <a:endParaRPr sz="2600">
              <a:latin typeface="Anton"/>
              <a:ea typeface="Anton"/>
              <a:cs typeface="Anton"/>
              <a:sym typeface="Anton"/>
            </a:endParaRPr>
          </a:p>
        </p:txBody>
      </p:sp>
      <p:pic>
        <p:nvPicPr>
          <p:cNvPr id="170" name="Google Shape;170;p28"/>
          <p:cNvPicPr preferRelativeResize="0"/>
          <p:nvPr/>
        </p:nvPicPr>
        <p:blipFill rotWithShape="1">
          <a:blip r:embed="rId4">
            <a:alphaModFix/>
          </a:blip>
          <a:srcRect b="3147" l="0" r="0" t="0"/>
          <a:stretch/>
        </p:blipFill>
        <p:spPr>
          <a:xfrm>
            <a:off x="5564375" y="1518925"/>
            <a:ext cx="3579626" cy="252335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74" name="Shape 174"/>
        <p:cNvGrpSpPr/>
        <p:nvPr/>
      </p:nvGrpSpPr>
      <p:grpSpPr>
        <a:xfrm>
          <a:off x="0" y="0"/>
          <a:ext cx="0" cy="0"/>
          <a:chOff x="0" y="0"/>
          <a:chExt cx="0" cy="0"/>
        </a:xfrm>
      </p:grpSpPr>
      <p:sp>
        <p:nvSpPr>
          <p:cNvPr id="175" name="Google Shape;175;p29"/>
          <p:cNvSpPr txBox="1"/>
          <p:nvPr/>
        </p:nvSpPr>
        <p:spPr>
          <a:xfrm>
            <a:off x="631175" y="1366525"/>
            <a:ext cx="5036100" cy="311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2000">
                <a:latin typeface="Helvetica Neue Light"/>
                <a:ea typeface="Helvetica Neue Light"/>
                <a:cs typeface="Helvetica Neue Light"/>
                <a:sym typeface="Helvetica Neue Light"/>
              </a:rPr>
              <a:t>Además de las clases de asistencia obligatoria, organizaremos </a:t>
            </a:r>
            <a:r>
              <a:rPr b="1" lang="en-GB" sz="2000">
                <a:latin typeface="Helvetica Neue"/>
                <a:ea typeface="Helvetica Neue"/>
                <a:cs typeface="Helvetica Neue"/>
                <a:sym typeface="Helvetica Neue"/>
              </a:rPr>
              <a:t>after classes</a:t>
            </a:r>
            <a:r>
              <a:rPr lang="en-GB" sz="2000">
                <a:latin typeface="Helvetica Neue Light"/>
                <a:ea typeface="Helvetica Neue Light"/>
                <a:cs typeface="Helvetica Neue Light"/>
                <a:sym typeface="Helvetica Neue Light"/>
              </a:rPr>
              <a:t> para repasar y profundizar los temas vistos, así como abrir espacios de consulta. Si bien la asistencia es optativa, te sugerimos que los tengas presentes como recurso para mejorar tu experiencia. En caso de no poder asistir, recuerda que quedarán grabados.</a:t>
            </a:r>
            <a:endParaRPr sz="2000">
              <a:latin typeface="Helvetica Neue Light"/>
              <a:ea typeface="Helvetica Neue Light"/>
              <a:cs typeface="Helvetica Neue Light"/>
              <a:sym typeface="Helvetica Neue Light"/>
            </a:endParaRPr>
          </a:p>
        </p:txBody>
      </p:sp>
      <p:pic>
        <p:nvPicPr>
          <p:cNvPr id="176" name="Google Shape;176;p29"/>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177" name="Google Shape;177;p29"/>
          <p:cNvSpPr txBox="1"/>
          <p:nvPr/>
        </p:nvSpPr>
        <p:spPr>
          <a:xfrm>
            <a:off x="631175" y="510325"/>
            <a:ext cx="73380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600">
                <a:latin typeface="Anton"/>
                <a:ea typeface="Anton"/>
                <a:cs typeface="Anton"/>
                <a:sym typeface="Anton"/>
              </a:rPr>
              <a:t>Amígate con los after classes</a:t>
            </a:r>
            <a:endParaRPr sz="2600">
              <a:latin typeface="Anton"/>
              <a:ea typeface="Anton"/>
              <a:cs typeface="Anton"/>
              <a:sym typeface="Anton"/>
            </a:endParaRPr>
          </a:p>
        </p:txBody>
      </p:sp>
      <p:pic>
        <p:nvPicPr>
          <p:cNvPr id="178" name="Google Shape;178;p29"/>
          <p:cNvPicPr preferRelativeResize="0"/>
          <p:nvPr/>
        </p:nvPicPr>
        <p:blipFill>
          <a:blip r:embed="rId4">
            <a:alphaModFix/>
          </a:blip>
          <a:stretch>
            <a:fillRect/>
          </a:stretch>
        </p:blipFill>
        <p:spPr>
          <a:xfrm>
            <a:off x="5667275" y="1945542"/>
            <a:ext cx="3476725" cy="195565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82" name="Shape 182"/>
        <p:cNvGrpSpPr/>
        <p:nvPr/>
      </p:nvGrpSpPr>
      <p:grpSpPr>
        <a:xfrm>
          <a:off x="0" y="0"/>
          <a:ext cx="0" cy="0"/>
          <a:chOff x="0" y="0"/>
          <a:chExt cx="0" cy="0"/>
        </a:xfrm>
      </p:grpSpPr>
      <p:sp>
        <p:nvSpPr>
          <p:cNvPr id="183" name="Google Shape;183;p30"/>
          <p:cNvSpPr txBox="1"/>
          <p:nvPr/>
        </p:nvSpPr>
        <p:spPr>
          <a:xfrm>
            <a:off x="631175" y="1366525"/>
            <a:ext cx="5036100" cy="311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2000">
                <a:latin typeface="Helvetica Neue Light"/>
                <a:ea typeface="Helvetica Neue Light"/>
                <a:cs typeface="Helvetica Neue Light"/>
                <a:sym typeface="Helvetica Neue Light"/>
              </a:rPr>
              <a:t>Queremos que logres realizar el mejor Proyecto Final posible. Por eso es importante que primero te centres en los requisitos o piezas mínimas solicitados en la consigna, para luego apuntar hacia ideas más ambiciosas. Esto te permitirá </a:t>
            </a:r>
            <a:r>
              <a:rPr b="1" lang="en-GB" sz="2000">
                <a:latin typeface="Helvetica Neue"/>
                <a:ea typeface="Helvetica Neue"/>
                <a:cs typeface="Helvetica Neue"/>
                <a:sym typeface="Helvetica Neue"/>
              </a:rPr>
              <a:t>alcanzar las metas paso a paso</a:t>
            </a:r>
            <a:r>
              <a:rPr lang="en-GB" sz="2000">
                <a:latin typeface="Helvetica Neue Light"/>
                <a:ea typeface="Helvetica Neue Light"/>
                <a:cs typeface="Helvetica Neue Light"/>
                <a:sym typeface="Helvetica Neue Light"/>
              </a:rPr>
              <a:t> y superar tus propios límites.</a:t>
            </a:r>
            <a:endParaRPr sz="2000">
              <a:latin typeface="Helvetica Neue Light"/>
              <a:ea typeface="Helvetica Neue Light"/>
              <a:cs typeface="Helvetica Neue Light"/>
              <a:sym typeface="Helvetica Neue Light"/>
            </a:endParaRPr>
          </a:p>
        </p:txBody>
      </p:sp>
      <p:pic>
        <p:nvPicPr>
          <p:cNvPr id="184" name="Google Shape;184;p30"/>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185" name="Google Shape;185;p30"/>
          <p:cNvSpPr txBox="1"/>
          <p:nvPr/>
        </p:nvSpPr>
        <p:spPr>
          <a:xfrm>
            <a:off x="631175" y="510325"/>
            <a:ext cx="73380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600">
                <a:latin typeface="Anton"/>
                <a:ea typeface="Anton"/>
                <a:cs typeface="Anton"/>
                <a:sym typeface="Anton"/>
              </a:rPr>
              <a:t>Más vale pájaro en mano que cien volando</a:t>
            </a:r>
            <a:endParaRPr sz="2600">
              <a:latin typeface="Anton"/>
              <a:ea typeface="Anton"/>
              <a:cs typeface="Anton"/>
              <a:sym typeface="Anton"/>
            </a:endParaRPr>
          </a:p>
        </p:txBody>
      </p:sp>
      <p:pic>
        <p:nvPicPr>
          <p:cNvPr id="186" name="Google Shape;186;p30"/>
          <p:cNvPicPr preferRelativeResize="0"/>
          <p:nvPr/>
        </p:nvPicPr>
        <p:blipFill>
          <a:blip r:embed="rId4">
            <a:alphaModFix/>
          </a:blip>
          <a:stretch>
            <a:fillRect/>
          </a:stretch>
        </p:blipFill>
        <p:spPr>
          <a:xfrm>
            <a:off x="5819675" y="1988400"/>
            <a:ext cx="3324326" cy="18699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0" name="Shape 190"/>
        <p:cNvGrpSpPr/>
        <p:nvPr/>
      </p:nvGrpSpPr>
      <p:grpSpPr>
        <a:xfrm>
          <a:off x="0" y="0"/>
          <a:ext cx="0" cy="0"/>
          <a:chOff x="0" y="0"/>
          <a:chExt cx="0" cy="0"/>
        </a:xfrm>
      </p:grpSpPr>
      <p:sp>
        <p:nvSpPr>
          <p:cNvPr id="191" name="Google Shape;191;p31"/>
          <p:cNvSpPr txBox="1"/>
          <p:nvPr/>
        </p:nvSpPr>
        <p:spPr>
          <a:xfrm>
            <a:off x="2187450" y="1644800"/>
            <a:ext cx="5172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¡Arrancamos!</a:t>
            </a:r>
            <a:endParaRPr i="1" sz="3600">
              <a:solidFill>
                <a:srgbClr val="E0FF00"/>
              </a:solidFill>
              <a:latin typeface="Anton"/>
              <a:ea typeface="Anton"/>
              <a:cs typeface="Anton"/>
              <a:sym typeface="Anto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5" name="Shape 195"/>
        <p:cNvGrpSpPr/>
        <p:nvPr/>
      </p:nvGrpSpPr>
      <p:grpSpPr>
        <a:xfrm>
          <a:off x="0" y="0"/>
          <a:ext cx="0" cy="0"/>
          <a:chOff x="0" y="0"/>
          <a:chExt cx="0" cy="0"/>
        </a:xfrm>
      </p:grpSpPr>
      <p:sp>
        <p:nvSpPr>
          <p:cNvPr id="196" name="Google Shape;196;p32"/>
          <p:cNvSpPr txBox="1"/>
          <p:nvPr/>
        </p:nvSpPr>
        <p:spPr>
          <a:xfrm>
            <a:off x="1541400" y="1727025"/>
            <a:ext cx="6061200" cy="63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Principios de</a:t>
            </a:r>
            <a:endParaRPr i="1" sz="3600">
              <a:solidFill>
                <a:srgbClr val="121212"/>
              </a:solidFill>
              <a:latin typeface="Anton"/>
              <a:ea typeface="Anton"/>
              <a:cs typeface="Anton"/>
              <a:sym typeface="Anton"/>
            </a:endParaRPr>
          </a:p>
          <a:p>
            <a:pPr indent="0" lvl="0" marL="0" rtl="0" algn="ctr">
              <a:spcBef>
                <a:spcPts val="0"/>
              </a:spcBef>
              <a:spcAft>
                <a:spcPts val="0"/>
              </a:spcAft>
              <a:buNone/>
            </a:pPr>
            <a:r>
              <a:rPr i="1" lang="en-GB" sz="3600">
                <a:solidFill>
                  <a:srgbClr val="121212"/>
                </a:solidFill>
                <a:latin typeface="Anton"/>
                <a:ea typeface="Anton"/>
                <a:cs typeface="Anton"/>
                <a:sym typeface="Anton"/>
              </a:rPr>
              <a:t>programación Backend</a:t>
            </a:r>
            <a:endParaRPr i="1" sz="3600">
              <a:solidFill>
                <a:srgbClr val="121212"/>
              </a:solidFill>
              <a:latin typeface="Anton"/>
              <a:ea typeface="Anton"/>
              <a:cs typeface="Anton"/>
              <a:sym typeface="Anton"/>
            </a:endParaRPr>
          </a:p>
          <a:p>
            <a:pPr indent="0" lvl="0" marL="0" rtl="0" algn="ctr">
              <a:spcBef>
                <a:spcPts val="0"/>
              </a:spcBef>
              <a:spcAft>
                <a:spcPts val="0"/>
              </a:spcAft>
              <a:buNone/>
            </a:pPr>
            <a:r>
              <a:t/>
            </a:r>
            <a:endParaRPr i="1" sz="3600">
              <a:solidFill>
                <a:srgbClr val="121212"/>
              </a:solidFill>
              <a:latin typeface="Anton"/>
              <a:ea typeface="Anton"/>
              <a:cs typeface="Anton"/>
              <a:sym typeface="Anton"/>
            </a:endParaRPr>
          </a:p>
        </p:txBody>
      </p:sp>
      <p:sp>
        <p:nvSpPr>
          <p:cNvPr id="197" name="Google Shape;197;p32"/>
          <p:cNvSpPr txBox="1"/>
          <p:nvPr/>
        </p:nvSpPr>
        <p:spPr>
          <a:xfrm>
            <a:off x="2022750" y="1163150"/>
            <a:ext cx="4679400" cy="4758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b="1" lang="en-GB" sz="2000">
                <a:solidFill>
                  <a:srgbClr val="121212"/>
                </a:solidFill>
                <a:latin typeface="Helvetica Neue"/>
                <a:ea typeface="Helvetica Neue"/>
                <a:cs typeface="Helvetica Neue"/>
                <a:sym typeface="Helvetica Neue"/>
              </a:rPr>
              <a:t>     Clase 1. </a:t>
            </a:r>
            <a:r>
              <a:rPr lang="en-GB" sz="2000">
                <a:solidFill>
                  <a:srgbClr val="121212"/>
                </a:solidFill>
                <a:latin typeface="Helvetica Neue Light"/>
                <a:ea typeface="Helvetica Neue Light"/>
                <a:cs typeface="Helvetica Neue Light"/>
                <a:sym typeface="Helvetica Neue Light"/>
              </a:rPr>
              <a:t> Programación </a:t>
            </a:r>
            <a:r>
              <a:rPr lang="en-GB" sz="2000">
                <a:solidFill>
                  <a:srgbClr val="121212"/>
                </a:solidFill>
                <a:latin typeface="Helvetica Neue Light"/>
                <a:ea typeface="Helvetica Neue Light"/>
                <a:cs typeface="Helvetica Neue Light"/>
                <a:sym typeface="Helvetica Neue Light"/>
              </a:rPr>
              <a:t>Backend</a:t>
            </a:r>
            <a:endParaRPr>
              <a:solidFill>
                <a:srgbClr val="121212"/>
              </a:solidFill>
              <a:latin typeface="Helvetica Neue Light"/>
              <a:ea typeface="Helvetica Neue Light"/>
              <a:cs typeface="Helvetica Neue Light"/>
              <a:sym typeface="Helvetica Neue Light"/>
            </a:endParaRPr>
          </a:p>
        </p:txBody>
      </p:sp>
      <p:sp>
        <p:nvSpPr>
          <p:cNvPr id="198" name="Google Shape;198;p32"/>
          <p:cNvSpPr txBox="1"/>
          <p:nvPr/>
        </p:nvSpPr>
        <p:spPr>
          <a:xfrm>
            <a:off x="707225" y="4382850"/>
            <a:ext cx="1731000" cy="4758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t/>
            </a:r>
            <a:endParaRPr b="1" sz="1800">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202" name="Shape 202"/>
        <p:cNvGrpSpPr/>
        <p:nvPr/>
      </p:nvGrpSpPr>
      <p:grpSpPr>
        <a:xfrm>
          <a:off x="0" y="0"/>
          <a:ext cx="0" cy="0"/>
          <a:chOff x="0" y="0"/>
          <a:chExt cx="0" cy="0"/>
        </a:xfrm>
      </p:grpSpPr>
      <p:sp>
        <p:nvSpPr>
          <p:cNvPr id="203" name="Google Shape;203;p33"/>
          <p:cNvSpPr txBox="1"/>
          <p:nvPr/>
        </p:nvSpPr>
        <p:spPr>
          <a:xfrm>
            <a:off x="4006550" y="1909600"/>
            <a:ext cx="4624800" cy="2044800"/>
          </a:xfrm>
          <a:prstGeom prst="rect">
            <a:avLst/>
          </a:prstGeom>
          <a:noFill/>
          <a:ln>
            <a:noFill/>
          </a:ln>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en-GB" sz="1800">
                <a:latin typeface="Helvetica Neue Light"/>
                <a:ea typeface="Helvetica Neue Light"/>
                <a:cs typeface="Helvetica Neue Light"/>
                <a:sym typeface="Helvetica Neue Light"/>
              </a:rPr>
              <a:t>Entender la diferencia entre programación Front </a:t>
            </a:r>
            <a:r>
              <a:rPr lang="en-GB" sz="1800">
                <a:latin typeface="Helvetica Neue Light"/>
                <a:ea typeface="Helvetica Neue Light"/>
                <a:cs typeface="Helvetica Neue Light"/>
                <a:sym typeface="Helvetica Neue Light"/>
              </a:rPr>
              <a:t>e</a:t>
            </a:r>
            <a:r>
              <a:rPr lang="en-GB" sz="1800">
                <a:latin typeface="Helvetica Neue Light"/>
                <a:ea typeface="Helvetica Neue Light"/>
                <a:cs typeface="Helvetica Neue Light"/>
                <a:sym typeface="Helvetica Neue Light"/>
              </a:rPr>
              <a:t>nd y Back </a:t>
            </a:r>
            <a:r>
              <a:rPr lang="en-GB" sz="1800">
                <a:latin typeface="Helvetica Neue Light"/>
                <a:ea typeface="Helvetica Neue Light"/>
                <a:cs typeface="Helvetica Neue Light"/>
                <a:sym typeface="Helvetica Neue Light"/>
              </a:rPr>
              <a:t>e</a:t>
            </a:r>
            <a:r>
              <a:rPr lang="en-GB" sz="1800">
                <a:latin typeface="Helvetica Neue Light"/>
                <a:ea typeface="Helvetica Neue Light"/>
                <a:cs typeface="Helvetica Neue Light"/>
                <a:sym typeface="Helvetica Neue Light"/>
              </a:rPr>
              <a:t>nd</a:t>
            </a:r>
            <a:endParaRPr sz="1800">
              <a:latin typeface="Helvetica Neue Light"/>
              <a:ea typeface="Helvetica Neue Light"/>
              <a:cs typeface="Helvetica Neue Light"/>
              <a:sym typeface="Helvetica Neue Light"/>
            </a:endParaRPr>
          </a:p>
          <a:p>
            <a:pPr indent="-342900" lvl="0" marL="457200" rtl="0" algn="l">
              <a:lnSpc>
                <a:spcPct val="115000"/>
              </a:lnSpc>
              <a:spcBef>
                <a:spcPts val="1000"/>
              </a:spcBef>
              <a:spcAft>
                <a:spcPts val="1000"/>
              </a:spcAft>
              <a:buClr>
                <a:srgbClr val="000000"/>
              </a:buClr>
              <a:buSzPts val="1800"/>
              <a:buChar char="●"/>
            </a:pPr>
            <a:r>
              <a:rPr lang="en-GB" sz="1800">
                <a:solidFill>
                  <a:schemeClr val="dk1"/>
                </a:solidFill>
                <a:latin typeface="Helvetica Neue Light"/>
                <a:ea typeface="Helvetica Neue Light"/>
                <a:cs typeface="Helvetica Neue Light"/>
                <a:sym typeface="Helvetica Neue Light"/>
              </a:rPr>
              <a:t>Comprender las nociones básicas para programar utilizando Javascript y el MERN Stack</a:t>
            </a:r>
            <a:endParaRPr sz="1800">
              <a:solidFill>
                <a:schemeClr val="dk1"/>
              </a:solidFill>
              <a:latin typeface="Helvetica Neue Light"/>
              <a:ea typeface="Helvetica Neue Light"/>
              <a:cs typeface="Helvetica Neue Light"/>
              <a:sym typeface="Helvetica Neue Light"/>
            </a:endParaRPr>
          </a:p>
        </p:txBody>
      </p:sp>
      <p:pic>
        <p:nvPicPr>
          <p:cNvPr id="204" name="Google Shape;204;p33"/>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05" name="Google Shape;205;p33"/>
          <p:cNvSpPr txBox="1"/>
          <p:nvPr/>
        </p:nvSpPr>
        <p:spPr>
          <a:xfrm>
            <a:off x="373850" y="2656900"/>
            <a:ext cx="3632700" cy="98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GB" sz="3000">
                <a:solidFill>
                  <a:srgbClr val="000000"/>
                </a:solidFill>
                <a:latin typeface="Anton"/>
                <a:ea typeface="Anton"/>
                <a:cs typeface="Anton"/>
                <a:sym typeface="Anton"/>
              </a:rPr>
              <a:t>OBJETIVOS </a:t>
            </a:r>
            <a:r>
              <a:rPr i="1" lang="en-GB" sz="3000">
                <a:latin typeface="Anton"/>
                <a:ea typeface="Anton"/>
                <a:cs typeface="Anton"/>
                <a:sym typeface="Anton"/>
              </a:rPr>
              <a:t>DE LA CLASE</a:t>
            </a:r>
            <a:endParaRPr i="1" sz="3000">
              <a:latin typeface="Anton"/>
              <a:ea typeface="Anton"/>
              <a:cs typeface="Anton"/>
              <a:sym typeface="Anton"/>
            </a:endParaRPr>
          </a:p>
        </p:txBody>
      </p:sp>
      <p:pic>
        <p:nvPicPr>
          <p:cNvPr id="206" name="Google Shape;206;p33"/>
          <p:cNvPicPr preferRelativeResize="0"/>
          <p:nvPr/>
        </p:nvPicPr>
        <p:blipFill rotWithShape="1">
          <a:blip r:embed="rId4">
            <a:alphaModFix/>
          </a:blip>
          <a:srcRect b="0" l="0" r="0" t="0"/>
          <a:stretch/>
        </p:blipFill>
        <p:spPr>
          <a:xfrm>
            <a:off x="1611688" y="1439550"/>
            <a:ext cx="1186525" cy="1186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65" name="Shape 65"/>
        <p:cNvGrpSpPr/>
        <p:nvPr/>
      </p:nvGrpSpPr>
      <p:grpSpPr>
        <a:xfrm>
          <a:off x="0" y="0"/>
          <a:ext cx="0" cy="0"/>
          <a:chOff x="0" y="0"/>
          <a:chExt cx="0" cy="0"/>
        </a:xfrm>
      </p:grpSpPr>
      <p:sp>
        <p:nvSpPr>
          <p:cNvPr id="66" name="Google Shape;66;p16"/>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RECUERDA PONER A GRABAR LA CLASE</a:t>
            </a:r>
            <a:endParaRPr i="1" sz="3600">
              <a:solidFill>
                <a:srgbClr val="121212"/>
              </a:solidFill>
              <a:latin typeface="Anton"/>
              <a:ea typeface="Anton"/>
              <a:cs typeface="Anton"/>
              <a:sym typeface="Anton"/>
            </a:endParaRPr>
          </a:p>
        </p:txBody>
      </p:sp>
      <p:pic>
        <p:nvPicPr>
          <p:cNvPr id="67" name="Google Shape;67;p16"/>
          <p:cNvPicPr preferRelativeResize="0"/>
          <p:nvPr/>
        </p:nvPicPr>
        <p:blipFill>
          <a:blip r:embed="rId3">
            <a:alphaModFix/>
          </a:blip>
          <a:stretch>
            <a:fillRect/>
          </a:stretch>
        </p:blipFill>
        <p:spPr>
          <a:xfrm>
            <a:off x="6265000" y="4033524"/>
            <a:ext cx="3334951" cy="1435900"/>
          </a:xfrm>
          <a:prstGeom prst="rect">
            <a:avLst/>
          </a:prstGeom>
          <a:noFill/>
          <a:ln>
            <a:noFill/>
          </a:ln>
        </p:spPr>
      </p:pic>
      <p:pic>
        <p:nvPicPr>
          <p:cNvPr id="68" name="Google Shape;68;p16"/>
          <p:cNvPicPr preferRelativeResize="0"/>
          <p:nvPr/>
        </p:nvPicPr>
        <p:blipFill>
          <a:blip r:embed="rId4">
            <a:alphaModFix/>
          </a:blip>
          <a:stretch>
            <a:fillRect/>
          </a:stretch>
        </p:blipFill>
        <p:spPr>
          <a:xfrm>
            <a:off x="4125950" y="3210488"/>
            <a:ext cx="892100" cy="7434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0" name="Shape 210"/>
        <p:cNvGrpSpPr/>
        <p:nvPr/>
      </p:nvGrpSpPr>
      <p:grpSpPr>
        <a:xfrm>
          <a:off x="0" y="0"/>
          <a:ext cx="0" cy="0"/>
          <a:chOff x="0" y="0"/>
          <a:chExt cx="0" cy="0"/>
        </a:xfrm>
      </p:grpSpPr>
      <p:sp>
        <p:nvSpPr>
          <p:cNvPr id="211" name="Google Shape;211;p34"/>
          <p:cNvSpPr/>
          <p:nvPr/>
        </p:nvSpPr>
        <p:spPr>
          <a:xfrm>
            <a:off x="6010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2" name="Google Shape;212;p34"/>
          <p:cNvSpPr/>
          <p:nvPr/>
        </p:nvSpPr>
        <p:spPr>
          <a:xfrm>
            <a:off x="6010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3" name="Google Shape;213;p34"/>
          <p:cNvSpPr/>
          <p:nvPr/>
        </p:nvSpPr>
        <p:spPr>
          <a:xfrm>
            <a:off x="6010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4" name="Google Shape;214;p34"/>
          <p:cNvSpPr/>
          <p:nvPr/>
        </p:nvSpPr>
        <p:spPr>
          <a:xfrm>
            <a:off x="1226125"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5" name="Google Shape;215;p34"/>
          <p:cNvSpPr/>
          <p:nvPr/>
        </p:nvSpPr>
        <p:spPr>
          <a:xfrm>
            <a:off x="3554725" y="1163625"/>
            <a:ext cx="2157900" cy="3138600"/>
          </a:xfrm>
          <a:prstGeom prst="rect">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6" name="Google Shape;216;p34"/>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17" name="Google Shape;217;p34"/>
          <p:cNvSpPr/>
          <p:nvPr/>
        </p:nvSpPr>
        <p:spPr>
          <a:xfrm>
            <a:off x="37786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4"/>
          <p:cNvSpPr txBox="1"/>
          <p:nvPr/>
        </p:nvSpPr>
        <p:spPr>
          <a:xfrm>
            <a:off x="3919358" y="1305800"/>
            <a:ext cx="12348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Helvetica Neue"/>
                <a:ea typeface="Helvetica Neue"/>
                <a:cs typeface="Helvetica Neue"/>
                <a:sym typeface="Helvetica Neue"/>
              </a:rPr>
              <a:t>Clase 2</a:t>
            </a:r>
            <a:endParaRPr>
              <a:latin typeface="Helvetica Neue"/>
              <a:ea typeface="Helvetica Neue"/>
              <a:cs typeface="Helvetica Neue"/>
              <a:sym typeface="Helvetica Neue"/>
            </a:endParaRPr>
          </a:p>
        </p:txBody>
      </p:sp>
      <p:sp>
        <p:nvSpPr>
          <p:cNvPr id="219" name="Google Shape;219;p34"/>
          <p:cNvSpPr txBox="1"/>
          <p:nvPr/>
        </p:nvSpPr>
        <p:spPr>
          <a:xfrm>
            <a:off x="1377625" y="1804788"/>
            <a:ext cx="1854900" cy="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chemeClr val="dk1"/>
                </a:solidFill>
                <a:highlight>
                  <a:srgbClr val="FFFFFF"/>
                </a:highlight>
              </a:rPr>
              <a:t>Principios de programación Backend y Javascript</a:t>
            </a:r>
            <a:endParaRPr b="1" sz="1200">
              <a:latin typeface="Helvetica Neue"/>
              <a:ea typeface="Helvetica Neue"/>
              <a:cs typeface="Helvetica Neue"/>
              <a:sym typeface="Helvetica Neue"/>
            </a:endParaRPr>
          </a:p>
        </p:txBody>
      </p:sp>
      <p:pic>
        <p:nvPicPr>
          <p:cNvPr id="220" name="Google Shape;220;p34"/>
          <p:cNvPicPr preferRelativeResize="0"/>
          <p:nvPr/>
        </p:nvPicPr>
        <p:blipFill>
          <a:blip r:embed="rId4">
            <a:alphaModFix/>
          </a:blip>
          <a:stretch>
            <a:fillRect/>
          </a:stretch>
        </p:blipFill>
        <p:spPr>
          <a:xfrm>
            <a:off x="5276200" y="1391289"/>
            <a:ext cx="196500" cy="196500"/>
          </a:xfrm>
          <a:prstGeom prst="rect">
            <a:avLst/>
          </a:prstGeom>
          <a:noFill/>
          <a:ln>
            <a:noFill/>
          </a:ln>
        </p:spPr>
      </p:pic>
      <p:sp>
        <p:nvSpPr>
          <p:cNvPr id="221" name="Google Shape;221;p34"/>
          <p:cNvSpPr/>
          <p:nvPr/>
        </p:nvSpPr>
        <p:spPr>
          <a:xfrm>
            <a:off x="1395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4"/>
          <p:cNvSpPr txBox="1"/>
          <p:nvPr/>
        </p:nvSpPr>
        <p:spPr>
          <a:xfrm>
            <a:off x="1535858" y="1305800"/>
            <a:ext cx="12348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Helvetica Neue"/>
                <a:ea typeface="Helvetica Neue"/>
                <a:cs typeface="Helvetica Neue"/>
                <a:sym typeface="Helvetica Neue"/>
              </a:rPr>
              <a:t>Clase 1</a:t>
            </a:r>
            <a:endParaRPr>
              <a:latin typeface="Helvetica Neue"/>
              <a:ea typeface="Helvetica Neue"/>
              <a:cs typeface="Helvetica Neue"/>
              <a:sym typeface="Helvetica Neue"/>
            </a:endParaRPr>
          </a:p>
        </p:txBody>
      </p:sp>
      <p:sp>
        <p:nvSpPr>
          <p:cNvPr id="223" name="Google Shape;223;p34"/>
          <p:cNvSpPr txBox="1"/>
          <p:nvPr/>
        </p:nvSpPr>
        <p:spPr>
          <a:xfrm>
            <a:off x="6161875" y="1804788"/>
            <a:ext cx="1854900" cy="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GB" sz="1200">
                <a:solidFill>
                  <a:schemeClr val="dk1"/>
                </a:solidFill>
                <a:highlight>
                  <a:srgbClr val="FFFFFF"/>
                </a:highlight>
              </a:rPr>
              <a:t>Servidores Web</a:t>
            </a:r>
            <a:endParaRPr b="1" sz="12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b="1" sz="1200">
              <a:latin typeface="Helvetica Neue"/>
              <a:ea typeface="Helvetica Neue"/>
              <a:cs typeface="Helvetica Neue"/>
              <a:sym typeface="Helvetica Neue"/>
            </a:endParaRPr>
          </a:p>
        </p:txBody>
      </p:sp>
      <p:cxnSp>
        <p:nvCxnSpPr>
          <p:cNvPr id="224" name="Google Shape;224;p34"/>
          <p:cNvCxnSpPr/>
          <p:nvPr/>
        </p:nvCxnSpPr>
        <p:spPr>
          <a:xfrm>
            <a:off x="1377600" y="2446275"/>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225" name="Google Shape;225;p34"/>
          <p:cNvCxnSpPr/>
          <p:nvPr/>
        </p:nvCxnSpPr>
        <p:spPr>
          <a:xfrm>
            <a:off x="1377600" y="2928356"/>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226" name="Google Shape;226;p34"/>
          <p:cNvCxnSpPr/>
          <p:nvPr/>
        </p:nvCxnSpPr>
        <p:spPr>
          <a:xfrm>
            <a:off x="1377600" y="3843832"/>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227" name="Google Shape;227;p34"/>
          <p:cNvCxnSpPr/>
          <p:nvPr/>
        </p:nvCxnSpPr>
        <p:spPr>
          <a:xfrm>
            <a:off x="1377600" y="3380081"/>
            <a:ext cx="1854900" cy="0"/>
          </a:xfrm>
          <a:prstGeom prst="straightConnector1">
            <a:avLst/>
          </a:prstGeom>
          <a:noFill/>
          <a:ln cap="flat" cmpd="sng" w="9525">
            <a:solidFill>
              <a:srgbClr val="EFEFEF"/>
            </a:solidFill>
            <a:prstDash val="solid"/>
            <a:round/>
            <a:headEnd len="med" w="med" type="none"/>
            <a:tailEnd len="med" w="med" type="none"/>
          </a:ln>
        </p:spPr>
      </p:cxnSp>
      <p:pic>
        <p:nvPicPr>
          <p:cNvPr id="228" name="Google Shape;228;p34"/>
          <p:cNvPicPr preferRelativeResize="0"/>
          <p:nvPr/>
        </p:nvPicPr>
        <p:blipFill>
          <a:blip r:embed="rId4">
            <a:alphaModFix/>
          </a:blip>
          <a:stretch>
            <a:fillRect/>
          </a:stretch>
        </p:blipFill>
        <p:spPr>
          <a:xfrm>
            <a:off x="2966250" y="1391289"/>
            <a:ext cx="196500" cy="196500"/>
          </a:xfrm>
          <a:prstGeom prst="rect">
            <a:avLst/>
          </a:prstGeom>
          <a:noFill/>
          <a:ln>
            <a:noFill/>
          </a:ln>
        </p:spPr>
      </p:pic>
      <p:sp>
        <p:nvSpPr>
          <p:cNvPr id="229" name="Google Shape;229;p34"/>
          <p:cNvSpPr/>
          <p:nvPr/>
        </p:nvSpPr>
        <p:spPr>
          <a:xfrm>
            <a:off x="6162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4"/>
          <p:cNvSpPr txBox="1"/>
          <p:nvPr/>
        </p:nvSpPr>
        <p:spPr>
          <a:xfrm>
            <a:off x="6302858" y="1305800"/>
            <a:ext cx="12348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Helvetica Neue"/>
                <a:ea typeface="Helvetica Neue"/>
                <a:cs typeface="Helvetica Neue"/>
                <a:sym typeface="Helvetica Neue"/>
              </a:rPr>
              <a:t>Clase 3</a:t>
            </a:r>
            <a:endParaRPr>
              <a:latin typeface="Helvetica Neue"/>
              <a:ea typeface="Helvetica Neue"/>
              <a:cs typeface="Helvetica Neue"/>
              <a:sym typeface="Helvetica Neue"/>
            </a:endParaRPr>
          </a:p>
        </p:txBody>
      </p:sp>
      <p:sp>
        <p:nvSpPr>
          <p:cNvPr id="231" name="Google Shape;231;p34"/>
          <p:cNvSpPr txBox="1"/>
          <p:nvPr/>
        </p:nvSpPr>
        <p:spPr>
          <a:xfrm>
            <a:off x="3769738" y="1804788"/>
            <a:ext cx="1854900" cy="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GB" sz="1200">
                <a:solidFill>
                  <a:schemeClr val="dk1"/>
                </a:solidFill>
                <a:latin typeface="Helvetica Neue"/>
                <a:ea typeface="Helvetica Neue"/>
                <a:cs typeface="Helvetica Neue"/>
                <a:sym typeface="Helvetica Neue"/>
              </a:rPr>
              <a:t>Manejo de Archivos en Javascript:</a:t>
            </a:r>
            <a:endParaRPr b="1" sz="12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b="1" lang="en-GB" sz="1200">
                <a:solidFill>
                  <a:schemeClr val="dk1"/>
                </a:solidFill>
                <a:latin typeface="Helvetica Neue"/>
                <a:ea typeface="Helvetica Neue"/>
                <a:cs typeface="Helvetica Neue"/>
                <a:sym typeface="Helvetica Neue"/>
              </a:rPr>
              <a:t>programación sincrónica y asincrónica</a:t>
            </a:r>
            <a:endParaRPr b="1" sz="1200">
              <a:latin typeface="Helvetica Neue"/>
              <a:ea typeface="Helvetica Neue"/>
              <a:cs typeface="Helvetica Neue"/>
              <a:sym typeface="Helvetica Neue"/>
            </a:endParaRPr>
          </a:p>
        </p:txBody>
      </p:sp>
      <p:cxnSp>
        <p:nvCxnSpPr>
          <p:cNvPr id="232" name="Google Shape;232;p34"/>
          <p:cNvCxnSpPr/>
          <p:nvPr/>
        </p:nvCxnSpPr>
        <p:spPr>
          <a:xfrm>
            <a:off x="6144600" y="2446275"/>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233" name="Google Shape;233;p34"/>
          <p:cNvCxnSpPr/>
          <p:nvPr/>
        </p:nvCxnSpPr>
        <p:spPr>
          <a:xfrm>
            <a:off x="6144600" y="2928356"/>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234" name="Google Shape;234;p34"/>
          <p:cNvCxnSpPr/>
          <p:nvPr/>
        </p:nvCxnSpPr>
        <p:spPr>
          <a:xfrm>
            <a:off x="6144600" y="3843832"/>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235" name="Google Shape;235;p34"/>
          <p:cNvCxnSpPr/>
          <p:nvPr/>
        </p:nvCxnSpPr>
        <p:spPr>
          <a:xfrm>
            <a:off x="6144600" y="3380081"/>
            <a:ext cx="1854900" cy="0"/>
          </a:xfrm>
          <a:prstGeom prst="straightConnector1">
            <a:avLst/>
          </a:prstGeom>
          <a:noFill/>
          <a:ln cap="flat" cmpd="sng" w="9525">
            <a:solidFill>
              <a:srgbClr val="EFEFEF"/>
            </a:solidFill>
            <a:prstDash val="solid"/>
            <a:round/>
            <a:headEnd len="med" w="med" type="none"/>
            <a:tailEnd len="med" w="med" type="none"/>
          </a:ln>
        </p:spPr>
      </p:cxnSp>
      <p:pic>
        <p:nvPicPr>
          <p:cNvPr id="236" name="Google Shape;236;p34"/>
          <p:cNvPicPr preferRelativeResize="0"/>
          <p:nvPr/>
        </p:nvPicPr>
        <p:blipFill>
          <a:blip r:embed="rId4">
            <a:alphaModFix/>
          </a:blip>
          <a:stretch>
            <a:fillRect/>
          </a:stretch>
        </p:blipFill>
        <p:spPr>
          <a:xfrm>
            <a:off x="7733250" y="1391289"/>
            <a:ext cx="196500" cy="196500"/>
          </a:xfrm>
          <a:prstGeom prst="rect">
            <a:avLst/>
          </a:prstGeom>
          <a:noFill/>
          <a:ln>
            <a:noFill/>
          </a:ln>
        </p:spPr>
      </p:pic>
      <p:sp>
        <p:nvSpPr>
          <p:cNvPr id="237" name="Google Shape;237;p34"/>
          <p:cNvSpPr txBox="1"/>
          <p:nvPr/>
        </p:nvSpPr>
        <p:spPr>
          <a:xfrm>
            <a:off x="1398000" y="2320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CRONOGRAMA DEL CURSO</a:t>
            </a:r>
            <a:endParaRPr i="1" sz="3600">
              <a:solidFill>
                <a:srgbClr val="121212"/>
              </a:solidFill>
              <a:latin typeface="Anton"/>
              <a:ea typeface="Anton"/>
              <a:cs typeface="Anton"/>
              <a:sym typeface="Anto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Google Shape;242;p35"/>
          <p:cNvSpPr txBox="1"/>
          <p:nvPr/>
        </p:nvSpPr>
        <p:spPr>
          <a:xfrm>
            <a:off x="2187450" y="16448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P</a:t>
            </a:r>
            <a:r>
              <a:rPr i="1" lang="en-GB" sz="3600">
                <a:solidFill>
                  <a:srgbClr val="E0FF00"/>
                </a:solidFill>
                <a:latin typeface="Anton"/>
                <a:ea typeface="Anton"/>
                <a:cs typeface="Anton"/>
                <a:sym typeface="Anton"/>
              </a:rPr>
              <a:t>rogramación Web</a:t>
            </a:r>
            <a:endParaRPr i="1" sz="3600">
              <a:solidFill>
                <a:srgbClr val="E0FF00"/>
              </a:solidFill>
              <a:latin typeface="Anton"/>
              <a:ea typeface="Anton"/>
              <a:cs typeface="Anton"/>
              <a:sym typeface="Anto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246" name="Shape 246"/>
        <p:cNvGrpSpPr/>
        <p:nvPr/>
      </p:nvGrpSpPr>
      <p:grpSpPr>
        <a:xfrm>
          <a:off x="0" y="0"/>
          <a:ext cx="0" cy="0"/>
          <a:chOff x="0" y="0"/>
          <a:chExt cx="0" cy="0"/>
        </a:xfrm>
      </p:grpSpPr>
      <p:sp>
        <p:nvSpPr>
          <p:cNvPr id="247" name="Google Shape;247;p36"/>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¿Qué es Front end y Back end?</a:t>
            </a:r>
            <a:endParaRPr i="1" sz="3600">
              <a:latin typeface="Anton"/>
              <a:ea typeface="Anton"/>
              <a:cs typeface="Anton"/>
              <a:sym typeface="Anton"/>
            </a:endParaRPr>
          </a:p>
        </p:txBody>
      </p:sp>
      <p:pic>
        <p:nvPicPr>
          <p:cNvPr id="248" name="Google Shape;248;p36"/>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252" name="Shape 252"/>
        <p:cNvGrpSpPr/>
        <p:nvPr/>
      </p:nvGrpSpPr>
      <p:grpSpPr>
        <a:xfrm>
          <a:off x="0" y="0"/>
          <a:ext cx="0" cy="0"/>
          <a:chOff x="0" y="0"/>
          <a:chExt cx="0" cy="0"/>
        </a:xfrm>
      </p:grpSpPr>
      <p:sp>
        <p:nvSpPr>
          <p:cNvPr id="253" name="Google Shape;253;p37"/>
          <p:cNvSpPr txBox="1"/>
          <p:nvPr/>
        </p:nvSpPr>
        <p:spPr>
          <a:xfrm>
            <a:off x="900513" y="2094300"/>
            <a:ext cx="7439700" cy="167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sz="2000">
              <a:solidFill>
                <a:srgbClr val="8215BC"/>
              </a:solidFill>
              <a:latin typeface="Lato"/>
              <a:ea typeface="Lato"/>
              <a:cs typeface="Lato"/>
              <a:sym typeface="Lato"/>
            </a:endParaRPr>
          </a:p>
          <a:p>
            <a:pPr indent="0" lvl="0" marL="0" rtl="0" algn="ctr">
              <a:lnSpc>
                <a:spcPct val="115000"/>
              </a:lnSpc>
              <a:spcBef>
                <a:spcPts val="0"/>
              </a:spcBef>
              <a:spcAft>
                <a:spcPts val="0"/>
              </a:spcAft>
              <a:buNone/>
            </a:pPr>
            <a:r>
              <a:t/>
            </a:r>
            <a:endParaRPr>
              <a:solidFill>
                <a:srgbClr val="8215BC"/>
              </a:solidFill>
              <a:latin typeface="Lato Light"/>
              <a:ea typeface="Lato Light"/>
              <a:cs typeface="Lato Light"/>
              <a:sym typeface="Lato Light"/>
            </a:endParaRPr>
          </a:p>
        </p:txBody>
      </p:sp>
      <p:sp>
        <p:nvSpPr>
          <p:cNvPr id="254" name="Google Shape;254;p37"/>
          <p:cNvSpPr txBox="1"/>
          <p:nvPr/>
        </p:nvSpPr>
        <p:spPr>
          <a:xfrm>
            <a:off x="991413" y="1726200"/>
            <a:ext cx="7257900" cy="2410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El Back end y el Front end son dos partes fundamentales de la programación de una aplicación web. Al </a:t>
            </a:r>
            <a:r>
              <a:rPr b="1" lang="en-GB" sz="2000">
                <a:latin typeface="Helvetica Neue"/>
                <a:ea typeface="Helvetica Neue"/>
                <a:cs typeface="Helvetica Neue"/>
                <a:sym typeface="Helvetica Neue"/>
              </a:rPr>
              <a:t>Front end </a:t>
            </a:r>
            <a:r>
              <a:rPr lang="en-GB" sz="2000">
                <a:latin typeface="Helvetica Neue Light"/>
                <a:ea typeface="Helvetica Neue Light"/>
                <a:cs typeface="Helvetica Neue Light"/>
                <a:sym typeface="Helvetica Neue Light"/>
              </a:rPr>
              <a:t>se lo conoce como el </a:t>
            </a:r>
            <a:r>
              <a:rPr b="1" lang="en-GB" sz="2000">
                <a:latin typeface="Helvetica Neue"/>
                <a:ea typeface="Helvetica Neue"/>
                <a:cs typeface="Helvetica Neue"/>
                <a:sym typeface="Helvetica Neue"/>
              </a:rPr>
              <a:t>lado del cliente </a:t>
            </a:r>
            <a:r>
              <a:rPr lang="en-GB" sz="2000">
                <a:latin typeface="Helvetica Neue Light"/>
                <a:ea typeface="Helvetica Neue Light"/>
                <a:cs typeface="Helvetica Neue Light"/>
                <a:sym typeface="Helvetica Neue Light"/>
              </a:rPr>
              <a:t>y al </a:t>
            </a:r>
            <a:r>
              <a:rPr b="1" lang="en-GB" sz="2000">
                <a:latin typeface="Helvetica Neue"/>
                <a:ea typeface="Helvetica Neue"/>
                <a:cs typeface="Helvetica Neue"/>
                <a:sym typeface="Helvetica Neue"/>
              </a:rPr>
              <a:t>Back end </a:t>
            </a:r>
            <a:r>
              <a:rPr lang="en-GB" sz="2000">
                <a:latin typeface="Helvetica Neue Light"/>
                <a:ea typeface="Helvetica Neue Light"/>
                <a:cs typeface="Helvetica Neue Light"/>
                <a:sym typeface="Helvetica Neue Light"/>
              </a:rPr>
              <a:t>como el </a:t>
            </a:r>
            <a:r>
              <a:rPr b="1" lang="en-GB" sz="2000">
                <a:latin typeface="Helvetica Neue"/>
                <a:ea typeface="Helvetica Neue"/>
                <a:cs typeface="Helvetica Neue"/>
                <a:sym typeface="Helvetica Neue"/>
              </a:rPr>
              <a:t>lado del servidor</a:t>
            </a:r>
            <a:endParaRPr b="1" sz="2000">
              <a:latin typeface="Helvetica Neue"/>
              <a:ea typeface="Helvetica Neue"/>
              <a:cs typeface="Helvetica Neue"/>
              <a:sym typeface="Helvetica Neue"/>
            </a:endParaRPr>
          </a:p>
        </p:txBody>
      </p:sp>
      <p:sp>
        <p:nvSpPr>
          <p:cNvPr id="255" name="Google Shape;255;p37"/>
          <p:cNvSpPr txBox="1"/>
          <p:nvPr/>
        </p:nvSpPr>
        <p:spPr>
          <a:xfrm>
            <a:off x="1181763" y="701700"/>
            <a:ext cx="68772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Concepto</a:t>
            </a:r>
            <a:endParaRPr i="1" sz="4000">
              <a:latin typeface="Anton"/>
              <a:ea typeface="Anton"/>
              <a:cs typeface="Anton"/>
              <a:sym typeface="Anton"/>
            </a:endParaRPr>
          </a:p>
        </p:txBody>
      </p:sp>
      <p:pic>
        <p:nvPicPr>
          <p:cNvPr id="256" name="Google Shape;256;p37"/>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8"/>
          <p:cNvSpPr/>
          <p:nvPr/>
        </p:nvSpPr>
        <p:spPr>
          <a:xfrm>
            <a:off x="-125" y="0"/>
            <a:ext cx="9144000" cy="4295700"/>
          </a:xfrm>
          <a:prstGeom prst="rect">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8"/>
          <p:cNvSpPr txBox="1"/>
          <p:nvPr/>
        </p:nvSpPr>
        <p:spPr>
          <a:xfrm>
            <a:off x="247300" y="4409250"/>
            <a:ext cx="3724500" cy="556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2000">
                <a:solidFill>
                  <a:schemeClr val="dk1"/>
                </a:solidFill>
                <a:highlight>
                  <a:schemeClr val="lt1"/>
                </a:highlight>
                <a:latin typeface="Helvetica Neue Light"/>
                <a:ea typeface="Helvetica Neue Light"/>
                <a:cs typeface="Helvetica Neue Light"/>
                <a:sym typeface="Helvetica Neue Light"/>
              </a:rPr>
              <a:t>Lado Front End y Back End</a:t>
            </a:r>
            <a:endParaRPr>
              <a:latin typeface="Helvetica Neue Light"/>
              <a:ea typeface="Helvetica Neue Light"/>
              <a:cs typeface="Helvetica Neue Light"/>
              <a:sym typeface="Helvetica Neue Light"/>
            </a:endParaRPr>
          </a:p>
        </p:txBody>
      </p:sp>
      <p:pic>
        <p:nvPicPr>
          <p:cNvPr id="263" name="Google Shape;263;p38"/>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64" name="Google Shape;264;p38"/>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9"/>
          <p:cNvSpPr txBox="1"/>
          <p:nvPr/>
        </p:nvSpPr>
        <p:spPr>
          <a:xfrm>
            <a:off x="852150" y="1962950"/>
            <a:ext cx="7439700" cy="24300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CEFAB"/>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Es la parte de una aplicación que </a:t>
            </a:r>
            <a:r>
              <a:rPr b="1" lang="en-GB" sz="2000">
                <a:solidFill>
                  <a:schemeClr val="dk1"/>
                </a:solidFill>
                <a:highlight>
                  <a:srgbClr val="FFFFFF"/>
                </a:highlight>
                <a:latin typeface="Helvetica Neue"/>
                <a:ea typeface="Helvetica Neue"/>
                <a:cs typeface="Helvetica Neue"/>
                <a:sym typeface="Helvetica Neue"/>
              </a:rPr>
              <a:t>interactúa con los usuarios</a:t>
            </a:r>
            <a:endParaRPr b="1" sz="2000">
              <a:solidFill>
                <a:schemeClr val="dk1"/>
              </a:solidFill>
              <a:highlight>
                <a:srgbClr val="FFFFFF"/>
              </a:highlight>
              <a:latin typeface="Helvetica Neue"/>
              <a:ea typeface="Helvetica Neue"/>
              <a:cs typeface="Helvetica Neue"/>
              <a:sym typeface="Helvetica Neue"/>
            </a:endParaRPr>
          </a:p>
          <a:p>
            <a:pPr indent="-355600" lvl="0" marL="457200" rtl="0" algn="l">
              <a:lnSpc>
                <a:spcPct val="115000"/>
              </a:lnSpc>
              <a:spcBef>
                <a:spcPts val="0"/>
              </a:spcBef>
              <a:spcAft>
                <a:spcPts val="0"/>
              </a:spcAft>
              <a:buClr>
                <a:srgbClr val="3CEFAB"/>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Conocida como “el lado del cliente”. </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Todo </a:t>
            </a:r>
            <a:r>
              <a:rPr b="1" lang="en-GB" sz="2000">
                <a:solidFill>
                  <a:schemeClr val="dk1"/>
                </a:solidFill>
                <a:highlight>
                  <a:srgbClr val="FFFFFF"/>
                </a:highlight>
                <a:latin typeface="Helvetica Neue"/>
                <a:ea typeface="Helvetica Neue"/>
                <a:cs typeface="Helvetica Neue"/>
                <a:sym typeface="Helvetica Neue"/>
              </a:rPr>
              <a:t>lo que vemos en la pantalla</a:t>
            </a:r>
            <a:r>
              <a:rPr lang="en-GB" sz="2000">
                <a:solidFill>
                  <a:schemeClr val="dk1"/>
                </a:solidFill>
                <a:highlight>
                  <a:srgbClr val="FFFFFF"/>
                </a:highlight>
                <a:latin typeface="Helvetica Neue Light"/>
                <a:ea typeface="Helvetica Neue Light"/>
                <a:cs typeface="Helvetica Neue Light"/>
                <a:sym typeface="Helvetica Neue Light"/>
              </a:rPr>
              <a:t> cuando accedemos a un sitio web o aplicación: tipos de letra, colores, efectos del mouse, teclado, movimientos, desplazamientos, efectos visuales y otros elementos que permiten navegar dentro de una página web.</a:t>
            </a:r>
            <a:endParaRPr sz="2000">
              <a:latin typeface="Helvetica Neue Light"/>
              <a:ea typeface="Helvetica Neue Light"/>
              <a:cs typeface="Helvetica Neue Light"/>
              <a:sym typeface="Helvetica Neue Light"/>
            </a:endParaRPr>
          </a:p>
        </p:txBody>
      </p:sp>
      <p:sp>
        <p:nvSpPr>
          <p:cNvPr id="270" name="Google Shape;270;p39"/>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F</a:t>
            </a:r>
            <a:r>
              <a:rPr i="1" lang="en-GB" sz="4500">
                <a:latin typeface="Anton"/>
                <a:ea typeface="Anton"/>
                <a:cs typeface="Anton"/>
                <a:sym typeface="Anton"/>
              </a:rPr>
              <a:t>ront End</a:t>
            </a:r>
            <a:endParaRPr i="1" sz="4500">
              <a:latin typeface="Anton"/>
              <a:ea typeface="Anton"/>
              <a:cs typeface="Anton"/>
              <a:sym typeface="Anton"/>
            </a:endParaRPr>
          </a:p>
        </p:txBody>
      </p:sp>
      <p:pic>
        <p:nvPicPr>
          <p:cNvPr id="271" name="Google Shape;271;p39"/>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72" name="Google Shape;272;p39"/>
          <p:cNvPicPr preferRelativeResize="0"/>
          <p:nvPr/>
        </p:nvPicPr>
        <p:blipFill>
          <a:blip r:embed="rId4">
            <a:alphaModFix/>
          </a:blip>
          <a:stretch>
            <a:fillRect/>
          </a:stretch>
        </p:blipFill>
        <p:spPr>
          <a:xfrm>
            <a:off x="7458500" y="319975"/>
            <a:ext cx="1186525" cy="11865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0"/>
          <p:cNvSpPr txBox="1"/>
          <p:nvPr/>
        </p:nvSpPr>
        <p:spPr>
          <a:xfrm>
            <a:off x="852150" y="2115350"/>
            <a:ext cx="7439700" cy="16746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CEFAB"/>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Aplicaciones que viven en el servidor </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A menudo se le denomina “el </a:t>
            </a:r>
            <a:r>
              <a:rPr b="1" lang="en-GB" sz="2000">
                <a:solidFill>
                  <a:schemeClr val="dk1"/>
                </a:solidFill>
                <a:highlight>
                  <a:srgbClr val="FFFFFF"/>
                </a:highlight>
                <a:latin typeface="Helvetica Neue"/>
                <a:ea typeface="Helvetica Neue"/>
                <a:cs typeface="Helvetica Neue"/>
                <a:sym typeface="Helvetica Neue"/>
              </a:rPr>
              <a:t>lado del servidor</a:t>
            </a:r>
            <a:r>
              <a:rPr lang="en-GB" sz="2000">
                <a:solidFill>
                  <a:schemeClr val="dk1"/>
                </a:solidFill>
                <a:highlight>
                  <a:srgbClr val="FFFFFF"/>
                </a:highlight>
                <a:latin typeface="Helvetica Neue Light"/>
                <a:ea typeface="Helvetica Neue Light"/>
                <a:cs typeface="Helvetica Neue Light"/>
                <a:sym typeface="Helvetica Neue Light"/>
              </a:rPr>
              <a:t>”.</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Consiste en un servidor, una aplicación y una base de datos.</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 Se </a:t>
            </a:r>
            <a:r>
              <a:rPr b="1" lang="en-GB" sz="2000">
                <a:solidFill>
                  <a:schemeClr val="dk1"/>
                </a:solidFill>
                <a:highlight>
                  <a:srgbClr val="FFFFFF"/>
                </a:highlight>
                <a:latin typeface="Helvetica Neue"/>
                <a:ea typeface="Helvetica Neue"/>
                <a:cs typeface="Helvetica Neue"/>
                <a:sym typeface="Helvetica Neue"/>
              </a:rPr>
              <a:t>toman </a:t>
            </a:r>
            <a:r>
              <a:rPr lang="en-GB" sz="2000">
                <a:solidFill>
                  <a:schemeClr val="dk1"/>
                </a:solidFill>
                <a:highlight>
                  <a:srgbClr val="FFFFFF"/>
                </a:highlight>
                <a:latin typeface="Helvetica Neue Light"/>
                <a:ea typeface="Helvetica Neue Light"/>
                <a:cs typeface="Helvetica Neue Light"/>
                <a:sym typeface="Helvetica Neue Light"/>
              </a:rPr>
              <a:t>los datos, se </a:t>
            </a:r>
            <a:r>
              <a:rPr b="1" lang="en-GB" sz="2000">
                <a:solidFill>
                  <a:schemeClr val="dk1"/>
                </a:solidFill>
                <a:highlight>
                  <a:srgbClr val="FFFFFF"/>
                </a:highlight>
                <a:latin typeface="Helvetica Neue"/>
                <a:ea typeface="Helvetica Neue"/>
                <a:cs typeface="Helvetica Neue"/>
                <a:sym typeface="Helvetica Neue"/>
              </a:rPr>
              <a:t>procesa </a:t>
            </a:r>
            <a:r>
              <a:rPr lang="en-GB" sz="2000">
                <a:solidFill>
                  <a:schemeClr val="dk1"/>
                </a:solidFill>
                <a:highlight>
                  <a:srgbClr val="FFFFFF"/>
                </a:highlight>
                <a:latin typeface="Helvetica Neue Light"/>
                <a:ea typeface="Helvetica Neue Light"/>
                <a:cs typeface="Helvetica Neue Light"/>
                <a:sym typeface="Helvetica Neue Light"/>
              </a:rPr>
              <a:t>la información y se </a:t>
            </a:r>
            <a:r>
              <a:rPr b="1" lang="en-GB" sz="2000">
                <a:solidFill>
                  <a:schemeClr val="dk1"/>
                </a:solidFill>
                <a:highlight>
                  <a:srgbClr val="FFFFFF"/>
                </a:highlight>
                <a:latin typeface="Helvetica Neue"/>
                <a:ea typeface="Helvetica Neue"/>
                <a:cs typeface="Helvetica Neue"/>
                <a:sym typeface="Helvetica Neue"/>
              </a:rPr>
              <a:t>envía </a:t>
            </a:r>
            <a:r>
              <a:rPr lang="en-GB" sz="2000">
                <a:solidFill>
                  <a:schemeClr val="dk1"/>
                </a:solidFill>
                <a:highlight>
                  <a:srgbClr val="FFFFFF"/>
                </a:highlight>
                <a:latin typeface="Helvetica Neue Light"/>
                <a:ea typeface="Helvetica Neue Light"/>
                <a:cs typeface="Helvetica Neue Light"/>
                <a:sym typeface="Helvetica Neue Light"/>
              </a:rPr>
              <a:t>al usuario</a:t>
            </a:r>
            <a:endParaRPr sz="2000">
              <a:latin typeface="Helvetica Neue Light"/>
              <a:ea typeface="Helvetica Neue Light"/>
              <a:cs typeface="Helvetica Neue Light"/>
              <a:sym typeface="Helvetica Neue Light"/>
            </a:endParaRPr>
          </a:p>
        </p:txBody>
      </p:sp>
      <p:sp>
        <p:nvSpPr>
          <p:cNvPr id="278" name="Google Shape;278;p40"/>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Back End</a:t>
            </a:r>
            <a:endParaRPr i="1" sz="4500">
              <a:latin typeface="Anton"/>
              <a:ea typeface="Anton"/>
              <a:cs typeface="Anton"/>
              <a:sym typeface="Anton"/>
            </a:endParaRPr>
          </a:p>
        </p:txBody>
      </p:sp>
      <p:pic>
        <p:nvPicPr>
          <p:cNvPr id="279" name="Google Shape;279;p40"/>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80" name="Google Shape;280;p40"/>
          <p:cNvPicPr preferRelativeResize="0"/>
          <p:nvPr/>
        </p:nvPicPr>
        <p:blipFill>
          <a:blip r:embed="rId4">
            <a:alphaModFix/>
          </a:blip>
          <a:stretch>
            <a:fillRect/>
          </a:stretch>
        </p:blipFill>
        <p:spPr>
          <a:xfrm>
            <a:off x="7458500" y="319975"/>
            <a:ext cx="1186525" cy="11865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1"/>
          <p:cNvSpPr txBox="1"/>
          <p:nvPr/>
        </p:nvSpPr>
        <p:spPr>
          <a:xfrm>
            <a:off x="275150" y="283850"/>
            <a:ext cx="5666100" cy="98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600">
                <a:latin typeface="Anton"/>
                <a:ea typeface="Anton"/>
                <a:cs typeface="Anton"/>
                <a:sym typeface="Anton"/>
              </a:rPr>
              <a:t>Visto de otra manera...</a:t>
            </a:r>
            <a:endParaRPr sz="2600">
              <a:latin typeface="Anton"/>
              <a:ea typeface="Anton"/>
              <a:cs typeface="Anton"/>
              <a:sym typeface="Anton"/>
            </a:endParaRPr>
          </a:p>
        </p:txBody>
      </p:sp>
      <p:pic>
        <p:nvPicPr>
          <p:cNvPr id="286" name="Google Shape;286;p41"/>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87" name="Google Shape;287;p41"/>
          <p:cNvPicPr preferRelativeResize="0"/>
          <p:nvPr/>
        </p:nvPicPr>
        <p:blipFill rotWithShape="1">
          <a:blip r:embed="rId4">
            <a:alphaModFix/>
          </a:blip>
          <a:srcRect b="2448" l="0" r="0" t="0"/>
          <a:stretch/>
        </p:blipFill>
        <p:spPr>
          <a:xfrm>
            <a:off x="2931700" y="825400"/>
            <a:ext cx="3280598" cy="40451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291" name="Shape 291"/>
        <p:cNvGrpSpPr/>
        <p:nvPr/>
      </p:nvGrpSpPr>
      <p:grpSpPr>
        <a:xfrm>
          <a:off x="0" y="0"/>
          <a:ext cx="0" cy="0"/>
          <a:chOff x="0" y="0"/>
          <a:chExt cx="0" cy="0"/>
        </a:xfrm>
      </p:grpSpPr>
      <p:sp>
        <p:nvSpPr>
          <p:cNvPr id="292" name="Google Shape;292;p42"/>
          <p:cNvSpPr txBox="1"/>
          <p:nvPr/>
        </p:nvSpPr>
        <p:spPr>
          <a:xfrm>
            <a:off x="1760400" y="2077200"/>
            <a:ext cx="56232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MERN Stack</a:t>
            </a:r>
            <a:endParaRPr i="1" sz="3600">
              <a:latin typeface="Anton"/>
              <a:ea typeface="Anton"/>
              <a:cs typeface="Anton"/>
              <a:sym typeface="Anton"/>
            </a:endParaRPr>
          </a:p>
        </p:txBody>
      </p:sp>
      <p:pic>
        <p:nvPicPr>
          <p:cNvPr id="293" name="Google Shape;293;p42"/>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3"/>
          <p:cNvSpPr txBox="1"/>
          <p:nvPr/>
        </p:nvSpPr>
        <p:spPr>
          <a:xfrm>
            <a:off x="1342625" y="743975"/>
            <a:ext cx="6520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3600">
                <a:solidFill>
                  <a:schemeClr val="dk1"/>
                </a:solidFill>
                <a:latin typeface="Anton"/>
                <a:ea typeface="Anton"/>
                <a:cs typeface="Anton"/>
                <a:sym typeface="Anton"/>
              </a:rPr>
              <a:t>Componentes</a:t>
            </a:r>
            <a:endParaRPr i="1" sz="3600">
              <a:latin typeface="Anton"/>
              <a:ea typeface="Anton"/>
              <a:cs typeface="Anton"/>
              <a:sym typeface="Anton"/>
            </a:endParaRPr>
          </a:p>
        </p:txBody>
      </p:sp>
      <p:sp>
        <p:nvSpPr>
          <p:cNvPr id="299" name="Google Shape;299;p43"/>
          <p:cNvSpPr txBox="1"/>
          <p:nvPr/>
        </p:nvSpPr>
        <p:spPr>
          <a:xfrm>
            <a:off x="838525" y="3485625"/>
            <a:ext cx="2069100" cy="702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1800">
                <a:solidFill>
                  <a:schemeClr val="dk1"/>
                </a:solidFill>
                <a:highlight>
                  <a:schemeClr val="lt1"/>
                </a:highlight>
                <a:latin typeface="Helvetica Neue Light"/>
                <a:ea typeface="Helvetica Neue Light"/>
                <a:cs typeface="Helvetica Neue Light"/>
                <a:sym typeface="Helvetica Neue Light"/>
              </a:rPr>
              <a:t>MongoDB</a:t>
            </a:r>
            <a:endParaRPr sz="1800">
              <a:latin typeface="Helvetica Neue Light"/>
              <a:ea typeface="Helvetica Neue Light"/>
              <a:cs typeface="Helvetica Neue Light"/>
              <a:sym typeface="Helvetica Neue Light"/>
            </a:endParaRPr>
          </a:p>
        </p:txBody>
      </p:sp>
      <p:sp>
        <p:nvSpPr>
          <p:cNvPr id="300" name="Google Shape;300;p43"/>
          <p:cNvSpPr txBox="1"/>
          <p:nvPr/>
        </p:nvSpPr>
        <p:spPr>
          <a:xfrm>
            <a:off x="1666960" y="2287913"/>
            <a:ext cx="516600" cy="7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4800">
              <a:solidFill>
                <a:srgbClr val="FFFFFF"/>
              </a:solidFill>
              <a:latin typeface="Lato"/>
              <a:ea typeface="Lato"/>
              <a:cs typeface="Lato"/>
              <a:sym typeface="Lato"/>
            </a:endParaRPr>
          </a:p>
        </p:txBody>
      </p:sp>
      <p:pic>
        <p:nvPicPr>
          <p:cNvPr id="301" name="Google Shape;301;p43"/>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02" name="Google Shape;302;p43"/>
          <p:cNvPicPr preferRelativeResize="0"/>
          <p:nvPr/>
        </p:nvPicPr>
        <p:blipFill>
          <a:blip r:embed="rId4">
            <a:alphaModFix/>
          </a:blip>
          <a:stretch>
            <a:fillRect/>
          </a:stretch>
        </p:blipFill>
        <p:spPr>
          <a:xfrm>
            <a:off x="914725" y="1977576"/>
            <a:ext cx="1984462" cy="1322975"/>
          </a:xfrm>
          <a:prstGeom prst="rect">
            <a:avLst/>
          </a:prstGeom>
          <a:noFill/>
          <a:ln>
            <a:noFill/>
          </a:ln>
        </p:spPr>
      </p:pic>
      <p:sp>
        <p:nvSpPr>
          <p:cNvPr id="303" name="Google Shape;303;p43"/>
          <p:cNvSpPr txBox="1"/>
          <p:nvPr/>
        </p:nvSpPr>
        <p:spPr>
          <a:xfrm>
            <a:off x="2645100" y="3485625"/>
            <a:ext cx="2069100" cy="702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1800">
                <a:solidFill>
                  <a:schemeClr val="dk1"/>
                </a:solidFill>
                <a:highlight>
                  <a:schemeClr val="lt1"/>
                </a:highlight>
                <a:latin typeface="Helvetica Neue Light"/>
                <a:ea typeface="Helvetica Neue Light"/>
                <a:cs typeface="Helvetica Neue Light"/>
                <a:sym typeface="Helvetica Neue Light"/>
              </a:rPr>
              <a:t>ExpressJS</a:t>
            </a:r>
            <a:endParaRPr sz="1800">
              <a:latin typeface="Helvetica Neue Light"/>
              <a:ea typeface="Helvetica Neue Light"/>
              <a:cs typeface="Helvetica Neue Light"/>
              <a:sym typeface="Helvetica Neue Light"/>
            </a:endParaRPr>
          </a:p>
        </p:txBody>
      </p:sp>
      <p:sp>
        <p:nvSpPr>
          <p:cNvPr id="304" name="Google Shape;304;p43"/>
          <p:cNvSpPr txBox="1"/>
          <p:nvPr/>
        </p:nvSpPr>
        <p:spPr>
          <a:xfrm>
            <a:off x="4451675" y="3485625"/>
            <a:ext cx="2069100" cy="702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1800">
                <a:solidFill>
                  <a:schemeClr val="dk1"/>
                </a:solidFill>
                <a:highlight>
                  <a:schemeClr val="lt1"/>
                </a:highlight>
                <a:latin typeface="Helvetica Neue Light"/>
                <a:ea typeface="Helvetica Neue Light"/>
                <a:cs typeface="Helvetica Neue Light"/>
                <a:sym typeface="Helvetica Neue Light"/>
              </a:rPr>
              <a:t>ReactJS</a:t>
            </a:r>
            <a:endParaRPr sz="1800">
              <a:latin typeface="Helvetica Neue Light"/>
              <a:ea typeface="Helvetica Neue Light"/>
              <a:cs typeface="Helvetica Neue Light"/>
              <a:sym typeface="Helvetica Neue Light"/>
            </a:endParaRPr>
          </a:p>
        </p:txBody>
      </p:sp>
      <p:sp>
        <p:nvSpPr>
          <p:cNvPr id="305" name="Google Shape;305;p43"/>
          <p:cNvSpPr txBox="1"/>
          <p:nvPr/>
        </p:nvSpPr>
        <p:spPr>
          <a:xfrm>
            <a:off x="6258250" y="3485625"/>
            <a:ext cx="2069100" cy="702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1800">
                <a:solidFill>
                  <a:schemeClr val="dk1"/>
                </a:solidFill>
                <a:highlight>
                  <a:schemeClr val="lt1"/>
                </a:highlight>
                <a:latin typeface="Helvetica Neue Light"/>
                <a:ea typeface="Helvetica Neue Light"/>
                <a:cs typeface="Helvetica Neue Light"/>
                <a:sym typeface="Helvetica Neue Light"/>
              </a:rPr>
              <a:t>NodeJS</a:t>
            </a:r>
            <a:endParaRPr sz="1800">
              <a:latin typeface="Helvetica Neue Light"/>
              <a:ea typeface="Helvetica Neue Light"/>
              <a:cs typeface="Helvetica Neue Light"/>
              <a:sym typeface="Helvetica Neue Light"/>
            </a:endParaRPr>
          </a:p>
        </p:txBody>
      </p:sp>
      <p:pic>
        <p:nvPicPr>
          <p:cNvPr id="306" name="Google Shape;306;p43"/>
          <p:cNvPicPr preferRelativeResize="0"/>
          <p:nvPr/>
        </p:nvPicPr>
        <p:blipFill>
          <a:blip r:embed="rId5">
            <a:alphaModFix/>
          </a:blip>
          <a:stretch>
            <a:fillRect/>
          </a:stretch>
        </p:blipFill>
        <p:spPr>
          <a:xfrm>
            <a:off x="3125094" y="2011826"/>
            <a:ext cx="1352616" cy="1254475"/>
          </a:xfrm>
          <a:prstGeom prst="rect">
            <a:avLst/>
          </a:prstGeom>
          <a:noFill/>
          <a:ln>
            <a:noFill/>
          </a:ln>
        </p:spPr>
      </p:pic>
      <p:pic>
        <p:nvPicPr>
          <p:cNvPr id="307" name="Google Shape;307;p43"/>
          <p:cNvPicPr preferRelativeResize="0"/>
          <p:nvPr/>
        </p:nvPicPr>
        <p:blipFill>
          <a:blip r:embed="rId6">
            <a:alphaModFix/>
          </a:blip>
          <a:stretch>
            <a:fillRect/>
          </a:stretch>
        </p:blipFill>
        <p:spPr>
          <a:xfrm>
            <a:off x="4703617" y="1860388"/>
            <a:ext cx="1557325" cy="1557350"/>
          </a:xfrm>
          <a:prstGeom prst="rect">
            <a:avLst/>
          </a:prstGeom>
          <a:noFill/>
          <a:ln>
            <a:noFill/>
          </a:ln>
        </p:spPr>
      </p:pic>
      <p:pic>
        <p:nvPicPr>
          <p:cNvPr id="308" name="Google Shape;308;p43"/>
          <p:cNvPicPr preferRelativeResize="0"/>
          <p:nvPr/>
        </p:nvPicPr>
        <p:blipFill>
          <a:blip r:embed="rId7">
            <a:alphaModFix/>
          </a:blip>
          <a:stretch>
            <a:fillRect/>
          </a:stretch>
        </p:blipFill>
        <p:spPr>
          <a:xfrm>
            <a:off x="6486850" y="1824825"/>
            <a:ext cx="1628450" cy="16284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72" name="Shape 72"/>
        <p:cNvGrpSpPr/>
        <p:nvPr/>
      </p:nvGrpSpPr>
      <p:grpSpPr>
        <a:xfrm>
          <a:off x="0" y="0"/>
          <a:ext cx="0" cy="0"/>
          <a:chOff x="0" y="0"/>
          <a:chExt cx="0" cy="0"/>
        </a:xfrm>
      </p:grpSpPr>
      <p:sp>
        <p:nvSpPr>
          <p:cNvPr id="73" name="Google Shape;73;p17"/>
          <p:cNvSpPr txBox="1"/>
          <p:nvPr/>
        </p:nvSpPr>
        <p:spPr>
          <a:xfrm>
            <a:off x="1398000" y="552325"/>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PRESENTACIÓN DE ESTUDIANTES</a:t>
            </a:r>
            <a:endParaRPr i="1" sz="3600">
              <a:solidFill>
                <a:srgbClr val="121212"/>
              </a:solidFill>
              <a:latin typeface="Anton"/>
              <a:ea typeface="Anton"/>
              <a:cs typeface="Anton"/>
              <a:sym typeface="Anton"/>
            </a:endParaRPr>
          </a:p>
        </p:txBody>
      </p:sp>
      <p:sp>
        <p:nvSpPr>
          <p:cNvPr id="74" name="Google Shape;74;p17"/>
          <p:cNvSpPr txBox="1"/>
          <p:nvPr/>
        </p:nvSpPr>
        <p:spPr>
          <a:xfrm>
            <a:off x="4310850" y="1317000"/>
            <a:ext cx="3516300" cy="2766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2400">
                <a:solidFill>
                  <a:srgbClr val="222222"/>
                </a:solidFill>
                <a:latin typeface="Helvetica Neue"/>
                <a:ea typeface="Helvetica Neue"/>
                <a:cs typeface="Helvetica Neue"/>
                <a:sym typeface="Helvetica Neue"/>
              </a:rPr>
              <a:t>Por encuestas de Zoom:</a:t>
            </a:r>
            <a:endParaRPr sz="2400">
              <a:solidFill>
                <a:srgbClr val="222222"/>
              </a:solidFill>
              <a:latin typeface="Helvetica Neue"/>
              <a:ea typeface="Helvetica Neue"/>
              <a:cs typeface="Helvetica Neue"/>
              <a:sym typeface="Helvetica Neue"/>
            </a:endParaRPr>
          </a:p>
          <a:p>
            <a:pPr indent="-342900" lvl="0" marL="457200" rtl="0" algn="l">
              <a:spcBef>
                <a:spcPts val="0"/>
              </a:spcBef>
              <a:spcAft>
                <a:spcPts val="0"/>
              </a:spcAft>
              <a:buClr>
                <a:srgbClr val="222222"/>
              </a:buClr>
              <a:buSzPts val="1800"/>
              <a:buFont typeface="Helvetica Neue Light"/>
              <a:buAutoNum type="arabicPeriod"/>
            </a:pPr>
            <a:r>
              <a:rPr lang="en-GB" sz="1800">
                <a:solidFill>
                  <a:srgbClr val="222222"/>
                </a:solidFill>
                <a:latin typeface="Helvetica Neue Light"/>
                <a:ea typeface="Helvetica Neue Light"/>
                <a:cs typeface="Helvetica Neue Light"/>
                <a:sym typeface="Helvetica Neue Light"/>
              </a:rPr>
              <a:t>País</a:t>
            </a:r>
            <a:endParaRPr sz="1800">
              <a:solidFill>
                <a:srgbClr val="222222"/>
              </a:solidFill>
              <a:latin typeface="Helvetica Neue Light"/>
              <a:ea typeface="Helvetica Neue Light"/>
              <a:cs typeface="Helvetica Neue Light"/>
              <a:sym typeface="Helvetica Neue Light"/>
            </a:endParaRPr>
          </a:p>
          <a:p>
            <a:pPr indent="-342900" lvl="0" marL="457200" rtl="0" algn="l">
              <a:spcBef>
                <a:spcPts val="0"/>
              </a:spcBef>
              <a:spcAft>
                <a:spcPts val="0"/>
              </a:spcAft>
              <a:buClr>
                <a:srgbClr val="222222"/>
              </a:buClr>
              <a:buSzPts val="1800"/>
              <a:buFont typeface="Helvetica Neue Light"/>
              <a:buAutoNum type="arabicPeriod"/>
            </a:pPr>
            <a:r>
              <a:rPr lang="en-GB" sz="1800">
                <a:solidFill>
                  <a:srgbClr val="222222"/>
                </a:solidFill>
                <a:latin typeface="Helvetica Neue Light"/>
                <a:ea typeface="Helvetica Neue Light"/>
                <a:cs typeface="Helvetica Neue Light"/>
                <a:sym typeface="Helvetica Neue Light"/>
              </a:rPr>
              <a:t>Conocimientos previos de Backend</a:t>
            </a:r>
            <a:endParaRPr sz="1800">
              <a:solidFill>
                <a:srgbClr val="222222"/>
              </a:solidFill>
              <a:latin typeface="Helvetica Neue Light"/>
              <a:ea typeface="Helvetica Neue Light"/>
              <a:cs typeface="Helvetica Neue Light"/>
              <a:sym typeface="Helvetica Neue Light"/>
            </a:endParaRPr>
          </a:p>
          <a:p>
            <a:pPr indent="-342900" lvl="0" marL="457200" rtl="0" algn="l">
              <a:spcBef>
                <a:spcPts val="0"/>
              </a:spcBef>
              <a:spcAft>
                <a:spcPts val="0"/>
              </a:spcAft>
              <a:buClr>
                <a:srgbClr val="222222"/>
              </a:buClr>
              <a:buSzPts val="1800"/>
              <a:buFont typeface="Helvetica Neue Light"/>
              <a:buAutoNum type="arabicPeriod"/>
            </a:pPr>
            <a:r>
              <a:rPr lang="en-GB" sz="1800">
                <a:solidFill>
                  <a:srgbClr val="222222"/>
                </a:solidFill>
                <a:latin typeface="Helvetica Neue Light"/>
                <a:ea typeface="Helvetica Neue Light"/>
                <a:cs typeface="Helvetica Neue Light"/>
                <a:sym typeface="Helvetica Neue Light"/>
              </a:rPr>
              <a:t>¿Por qué elegiste el curso?</a:t>
            </a:r>
            <a:endParaRPr sz="2400">
              <a:solidFill>
                <a:srgbClr val="222222"/>
              </a:solidFill>
              <a:latin typeface="Helvetica Neue Light"/>
              <a:ea typeface="Helvetica Neue Light"/>
              <a:cs typeface="Helvetica Neue Light"/>
              <a:sym typeface="Helvetica Neue Light"/>
            </a:endParaRPr>
          </a:p>
        </p:txBody>
      </p:sp>
      <p:sp>
        <p:nvSpPr>
          <p:cNvPr id="75" name="Google Shape;75;p17"/>
          <p:cNvSpPr/>
          <p:nvPr/>
        </p:nvSpPr>
        <p:spPr>
          <a:xfrm>
            <a:off x="1585225" y="1716364"/>
            <a:ext cx="1533000" cy="15330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6" name="Google Shape;76;p17"/>
          <p:cNvPicPr preferRelativeResize="0"/>
          <p:nvPr/>
        </p:nvPicPr>
        <p:blipFill>
          <a:blip r:embed="rId3">
            <a:alphaModFix/>
          </a:blip>
          <a:stretch>
            <a:fillRect/>
          </a:stretch>
        </p:blipFill>
        <p:spPr>
          <a:xfrm>
            <a:off x="1657621" y="1762239"/>
            <a:ext cx="1549155" cy="1549151"/>
          </a:xfrm>
          <a:prstGeom prst="rect">
            <a:avLst/>
          </a:prstGeom>
          <a:noFill/>
          <a:ln>
            <a:noFill/>
          </a:ln>
        </p:spPr>
      </p:pic>
      <p:pic>
        <p:nvPicPr>
          <p:cNvPr id="77" name="Google Shape;77;p17"/>
          <p:cNvPicPr preferRelativeResize="0"/>
          <p:nvPr/>
        </p:nvPicPr>
        <p:blipFill>
          <a:blip r:embed="rId4">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312" name="Shape 312"/>
        <p:cNvGrpSpPr/>
        <p:nvPr/>
      </p:nvGrpSpPr>
      <p:grpSpPr>
        <a:xfrm>
          <a:off x="0" y="0"/>
          <a:ext cx="0" cy="0"/>
          <a:chOff x="0" y="0"/>
          <a:chExt cx="0" cy="0"/>
        </a:xfrm>
      </p:grpSpPr>
      <p:sp>
        <p:nvSpPr>
          <p:cNvPr id="313" name="Google Shape;313;p44"/>
          <p:cNvSpPr txBox="1"/>
          <p:nvPr/>
        </p:nvSpPr>
        <p:spPr>
          <a:xfrm>
            <a:off x="900513" y="2094300"/>
            <a:ext cx="7439700" cy="167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sz="2000">
              <a:solidFill>
                <a:srgbClr val="8215BC"/>
              </a:solidFill>
              <a:latin typeface="Lato"/>
              <a:ea typeface="Lato"/>
              <a:cs typeface="Lato"/>
              <a:sym typeface="Lato"/>
            </a:endParaRPr>
          </a:p>
          <a:p>
            <a:pPr indent="0" lvl="0" marL="0" rtl="0" algn="ctr">
              <a:lnSpc>
                <a:spcPct val="115000"/>
              </a:lnSpc>
              <a:spcBef>
                <a:spcPts val="0"/>
              </a:spcBef>
              <a:spcAft>
                <a:spcPts val="0"/>
              </a:spcAft>
              <a:buNone/>
            </a:pPr>
            <a:r>
              <a:t/>
            </a:r>
            <a:endParaRPr>
              <a:solidFill>
                <a:srgbClr val="8215BC"/>
              </a:solidFill>
              <a:latin typeface="Lato Light"/>
              <a:ea typeface="Lato Light"/>
              <a:cs typeface="Lato Light"/>
              <a:sym typeface="Lato Light"/>
            </a:endParaRPr>
          </a:p>
        </p:txBody>
      </p:sp>
      <p:sp>
        <p:nvSpPr>
          <p:cNvPr id="314" name="Google Shape;314;p44"/>
          <p:cNvSpPr txBox="1"/>
          <p:nvPr/>
        </p:nvSpPr>
        <p:spPr>
          <a:xfrm>
            <a:off x="1181763" y="625500"/>
            <a:ext cx="68772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Concepto</a:t>
            </a:r>
            <a:endParaRPr i="1" sz="4000">
              <a:latin typeface="Anton"/>
              <a:ea typeface="Anton"/>
              <a:cs typeface="Anton"/>
              <a:sym typeface="Anton"/>
            </a:endParaRPr>
          </a:p>
        </p:txBody>
      </p:sp>
      <p:sp>
        <p:nvSpPr>
          <p:cNvPr id="315" name="Google Shape;315;p44"/>
          <p:cNvSpPr txBox="1"/>
          <p:nvPr/>
        </p:nvSpPr>
        <p:spPr>
          <a:xfrm>
            <a:off x="991413" y="1802400"/>
            <a:ext cx="7257900" cy="2410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El stack MERN utiliza </a:t>
            </a:r>
            <a:r>
              <a:rPr b="1" lang="en-GB" sz="2000">
                <a:latin typeface="Helvetica Neue"/>
                <a:ea typeface="Helvetica Neue"/>
                <a:cs typeface="Helvetica Neue"/>
                <a:sym typeface="Helvetica Neue"/>
              </a:rPr>
              <a:t>JavaScript como único lenguaje</a:t>
            </a:r>
            <a:r>
              <a:rPr lang="en-GB" sz="2000">
                <a:latin typeface="Helvetica Neue Light"/>
                <a:ea typeface="Helvetica Neue Light"/>
                <a:cs typeface="Helvetica Neue Light"/>
                <a:sym typeface="Helvetica Neue Light"/>
              </a:rPr>
              <a:t>, por ello no tendremos dificultades al familiarizarnos con cualquiera de estas tecnologías, las cuales son mongoDB, Express, React y Node.js. </a:t>
            </a:r>
            <a:endParaRPr sz="20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La ventaja que encontramos al utilizar este stack en específico es que </a:t>
            </a:r>
            <a:r>
              <a:rPr b="1" lang="en-GB" sz="2000">
                <a:latin typeface="Helvetica Neue"/>
                <a:ea typeface="Helvetica Neue"/>
                <a:cs typeface="Helvetica Neue"/>
                <a:sym typeface="Helvetica Neue"/>
              </a:rPr>
              <a:t>nos permite profundizar</a:t>
            </a:r>
            <a:r>
              <a:rPr lang="en-GB" sz="2000">
                <a:latin typeface="Helvetica Neue Light"/>
                <a:ea typeface="Helvetica Neue Light"/>
                <a:cs typeface="Helvetica Neue Light"/>
                <a:sym typeface="Helvetica Neue Light"/>
              </a:rPr>
              <a:t> en un solo lenguaje de programación, logrando así enfocar y reforzar nuestros conocimientos y con ello ser más productivos. </a:t>
            </a:r>
            <a:endParaRPr sz="2000">
              <a:latin typeface="Helvetica Neue Light"/>
              <a:ea typeface="Helvetica Neue Light"/>
              <a:cs typeface="Helvetica Neue Light"/>
              <a:sym typeface="Helvetica Neue Light"/>
            </a:endParaRPr>
          </a:p>
        </p:txBody>
      </p:sp>
      <p:pic>
        <p:nvPicPr>
          <p:cNvPr id="316" name="Google Shape;316;p44"/>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17" name="Google Shape;317;p44"/>
          <p:cNvPicPr preferRelativeResize="0"/>
          <p:nvPr/>
        </p:nvPicPr>
        <p:blipFill>
          <a:blip r:embed="rId4">
            <a:alphaModFix/>
          </a:blip>
          <a:stretch>
            <a:fillRect/>
          </a:stretch>
        </p:blipFill>
        <p:spPr>
          <a:xfrm>
            <a:off x="7872575" y="-67850"/>
            <a:ext cx="1271424" cy="12714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5"/>
          <p:cNvSpPr txBox="1"/>
          <p:nvPr/>
        </p:nvSpPr>
        <p:spPr>
          <a:xfrm>
            <a:off x="1704300" y="742950"/>
            <a:ext cx="4776900" cy="98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GB" sz="4000">
                <a:latin typeface="Anton"/>
                <a:ea typeface="Anton"/>
                <a:cs typeface="Anton"/>
                <a:sym typeface="Anton"/>
              </a:rPr>
              <a:t>MERN Stack</a:t>
            </a:r>
            <a:endParaRPr i="1" sz="4000">
              <a:latin typeface="Anton"/>
              <a:ea typeface="Anton"/>
              <a:cs typeface="Anton"/>
              <a:sym typeface="Anton"/>
            </a:endParaRPr>
          </a:p>
        </p:txBody>
      </p:sp>
      <p:sp>
        <p:nvSpPr>
          <p:cNvPr id="323" name="Google Shape;323;p45"/>
          <p:cNvSpPr txBox="1"/>
          <p:nvPr/>
        </p:nvSpPr>
        <p:spPr>
          <a:xfrm>
            <a:off x="1220825" y="2332650"/>
            <a:ext cx="7439700" cy="2545800"/>
          </a:xfrm>
          <a:prstGeom prst="rect">
            <a:avLst/>
          </a:prstGeom>
          <a:noFill/>
          <a:ln>
            <a:noFill/>
          </a:ln>
        </p:spPr>
        <p:txBody>
          <a:bodyPr anchorCtr="0" anchor="ctr" bIns="91425" lIns="91425" spcFirstLastPara="1" rIns="91425" wrap="square" tIns="91425">
            <a:noAutofit/>
          </a:bodyPr>
          <a:lstStyle/>
          <a:p>
            <a:pPr indent="-355600" lvl="0" marL="457200" rtl="0" algn="l">
              <a:lnSpc>
                <a:spcPct val="115000"/>
              </a:lnSpc>
              <a:spcBef>
                <a:spcPts val="0"/>
              </a:spcBef>
              <a:spcAft>
                <a:spcPts val="0"/>
              </a:spcAft>
              <a:buClr>
                <a:srgbClr val="3CEFAB"/>
              </a:buClr>
              <a:buSzPts val="2000"/>
              <a:buFont typeface="Helvetica Neue Light"/>
              <a:buChar char="●"/>
            </a:pPr>
            <a:r>
              <a:rPr b="1" lang="en-GB" sz="2000">
                <a:latin typeface="Helvetica Neue"/>
                <a:ea typeface="Helvetica Neue"/>
                <a:cs typeface="Helvetica Neue"/>
                <a:sym typeface="Helvetica Neue"/>
              </a:rPr>
              <a:t>M</a:t>
            </a:r>
            <a:r>
              <a:rPr b="1" i="1" lang="en-GB" sz="2000">
                <a:latin typeface="Helvetica Neue"/>
                <a:ea typeface="Helvetica Neue"/>
                <a:cs typeface="Helvetica Neue"/>
                <a:sym typeface="Helvetica Neue"/>
              </a:rPr>
              <a:t>ongoDB</a:t>
            </a:r>
            <a:r>
              <a:rPr i="1" lang="en-GB" sz="2000">
                <a:latin typeface="Helvetica Neue Light"/>
                <a:ea typeface="Helvetica Neue Light"/>
                <a:cs typeface="Helvetica Neue Light"/>
                <a:sym typeface="Helvetica Neue Light"/>
              </a:rPr>
              <a:t> </a:t>
            </a:r>
            <a:r>
              <a:rPr lang="en-GB" sz="2000">
                <a:latin typeface="Helvetica Neue Light"/>
                <a:ea typeface="Helvetica Neue Light"/>
                <a:cs typeface="Helvetica Neue Light"/>
                <a:sym typeface="Helvetica Neue Light"/>
              </a:rPr>
              <a:t>base de datos no relacional</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b="1" lang="en-GB" sz="2000">
                <a:latin typeface="Helvetica Neue"/>
                <a:ea typeface="Helvetica Neue"/>
                <a:cs typeface="Helvetica Neue"/>
                <a:sym typeface="Helvetica Neue"/>
              </a:rPr>
              <a:t>E</a:t>
            </a:r>
            <a:r>
              <a:rPr b="1" i="1" lang="en-GB" sz="2000">
                <a:latin typeface="Helvetica Neue"/>
                <a:ea typeface="Helvetica Neue"/>
                <a:cs typeface="Helvetica Neue"/>
                <a:sym typeface="Helvetica Neue"/>
              </a:rPr>
              <a:t>xpressJS </a:t>
            </a:r>
            <a:r>
              <a:rPr lang="en-GB" sz="2000">
                <a:latin typeface="Helvetica Neue Light"/>
                <a:ea typeface="Helvetica Neue Light"/>
                <a:cs typeface="Helvetica Neue Light"/>
                <a:sym typeface="Helvetica Neue Light"/>
              </a:rPr>
              <a:t>framework para crear servidores en NodeJS</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b="1" lang="en-GB" sz="2000">
                <a:latin typeface="Helvetica Neue"/>
                <a:ea typeface="Helvetica Neue"/>
                <a:cs typeface="Helvetica Neue"/>
                <a:sym typeface="Helvetica Neue"/>
              </a:rPr>
              <a:t>R</a:t>
            </a:r>
            <a:r>
              <a:rPr b="1" i="1" lang="en-GB" sz="2000">
                <a:latin typeface="Helvetica Neue"/>
                <a:ea typeface="Helvetica Neue"/>
                <a:cs typeface="Helvetica Neue"/>
                <a:sym typeface="Helvetica Neue"/>
              </a:rPr>
              <a:t>eactJS </a:t>
            </a:r>
            <a:r>
              <a:rPr lang="en-GB" sz="2000">
                <a:latin typeface="Helvetica Neue Light"/>
                <a:ea typeface="Helvetica Neue Light"/>
                <a:cs typeface="Helvetica Neue Light"/>
                <a:sym typeface="Helvetica Neue Light"/>
              </a:rPr>
              <a:t>librería para desarrollar interfaces de usuario</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b="1" lang="en-GB" sz="2000">
                <a:latin typeface="Helvetica Neue"/>
                <a:ea typeface="Helvetica Neue"/>
                <a:cs typeface="Helvetica Neue"/>
                <a:sym typeface="Helvetica Neue"/>
              </a:rPr>
              <a:t>N</a:t>
            </a:r>
            <a:r>
              <a:rPr b="1" i="1" lang="en-GB" sz="2000">
                <a:latin typeface="Helvetica Neue"/>
                <a:ea typeface="Helvetica Neue"/>
                <a:cs typeface="Helvetica Neue"/>
                <a:sym typeface="Helvetica Neue"/>
              </a:rPr>
              <a:t>odeJS </a:t>
            </a:r>
            <a:r>
              <a:rPr lang="en-GB" sz="2000">
                <a:latin typeface="Helvetica Neue Light"/>
                <a:ea typeface="Helvetica Neue Light"/>
                <a:cs typeface="Helvetica Neue Light"/>
                <a:sym typeface="Helvetica Neue Light"/>
              </a:rPr>
              <a:t>entorno de ejecución de Javascript</a:t>
            </a:r>
            <a:endParaRPr sz="2000">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t/>
            </a:r>
            <a:endParaRPr sz="20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a:solidFill>
                <a:srgbClr val="FFFFFF"/>
              </a:solidFill>
              <a:latin typeface="Helvetica Neue Light"/>
              <a:ea typeface="Helvetica Neue Light"/>
              <a:cs typeface="Helvetica Neue Light"/>
              <a:sym typeface="Helvetica Neue Light"/>
            </a:endParaRPr>
          </a:p>
        </p:txBody>
      </p:sp>
      <p:pic>
        <p:nvPicPr>
          <p:cNvPr id="324" name="Google Shape;324;p45"/>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25" name="Google Shape;325;p45"/>
          <p:cNvPicPr preferRelativeResize="0"/>
          <p:nvPr/>
        </p:nvPicPr>
        <p:blipFill>
          <a:blip r:embed="rId4">
            <a:alphaModFix/>
          </a:blip>
          <a:stretch>
            <a:fillRect/>
          </a:stretch>
        </p:blipFill>
        <p:spPr>
          <a:xfrm>
            <a:off x="4714875" y="590550"/>
            <a:ext cx="3409950" cy="8953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6"/>
          <p:cNvSpPr txBox="1"/>
          <p:nvPr/>
        </p:nvSpPr>
        <p:spPr>
          <a:xfrm>
            <a:off x="787950" y="2115350"/>
            <a:ext cx="75681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MongoDB (del inglés </a:t>
            </a:r>
            <a:r>
              <a:rPr i="1" lang="en-GB" sz="2000">
                <a:solidFill>
                  <a:schemeClr val="dk1"/>
                </a:solidFill>
                <a:highlight>
                  <a:srgbClr val="FFFFFF"/>
                </a:highlight>
                <a:latin typeface="Helvetica Neue Light"/>
                <a:ea typeface="Helvetica Neue Light"/>
                <a:cs typeface="Helvetica Neue Light"/>
                <a:sym typeface="Helvetica Neue Light"/>
              </a:rPr>
              <a:t>humongous</a:t>
            </a:r>
            <a:r>
              <a:rPr lang="en-GB" sz="2000">
                <a:solidFill>
                  <a:schemeClr val="dk1"/>
                </a:solidFill>
                <a:highlight>
                  <a:srgbClr val="FFFFFF"/>
                </a:highlight>
                <a:latin typeface="Helvetica Neue Light"/>
                <a:ea typeface="Helvetica Neue Light"/>
                <a:cs typeface="Helvetica Neue Light"/>
                <a:sym typeface="Helvetica Neue Light"/>
              </a:rPr>
              <a:t>, "enorme") es un </a:t>
            </a:r>
            <a:r>
              <a:rPr b="1" lang="en-GB" sz="2000">
                <a:solidFill>
                  <a:schemeClr val="dk1"/>
                </a:solidFill>
                <a:highlight>
                  <a:srgbClr val="FFFFFF"/>
                </a:highlight>
                <a:latin typeface="Helvetica Neue"/>
                <a:ea typeface="Helvetica Neue"/>
                <a:cs typeface="Helvetica Neue"/>
                <a:sym typeface="Helvetica Neue"/>
              </a:rPr>
              <a:t>sistema de base de datos NoSQL</a:t>
            </a:r>
            <a:r>
              <a:rPr lang="en-GB" sz="2000">
                <a:solidFill>
                  <a:schemeClr val="dk1"/>
                </a:solidFill>
                <a:highlight>
                  <a:srgbClr val="FFFFFF"/>
                </a:highlight>
                <a:latin typeface="Helvetica Neue Light"/>
                <a:ea typeface="Helvetica Neue Light"/>
                <a:cs typeface="Helvetica Neue Light"/>
                <a:sym typeface="Helvetica Neue Light"/>
              </a:rPr>
              <a:t> orientado a documentos y de código abierto. Permite almacenar Big Data gestionando altos volúmenes de información sin degradar su performance en las búsquedas.</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Su diseño brinda </a:t>
            </a:r>
            <a:r>
              <a:rPr b="1" lang="en-GB" sz="2000">
                <a:solidFill>
                  <a:schemeClr val="dk1"/>
                </a:solidFill>
                <a:highlight>
                  <a:srgbClr val="FFFFFF"/>
                </a:highlight>
                <a:latin typeface="Helvetica Neue"/>
                <a:ea typeface="Helvetica Neue"/>
                <a:cs typeface="Helvetica Neue"/>
                <a:sym typeface="Helvetica Neue"/>
              </a:rPr>
              <a:t>alta escalabilidad y disponibilidad</a:t>
            </a:r>
            <a:r>
              <a:rPr lang="en-GB" sz="2000">
                <a:solidFill>
                  <a:schemeClr val="dk1"/>
                </a:solidFill>
                <a:highlight>
                  <a:srgbClr val="FFFFFF"/>
                </a:highlight>
                <a:latin typeface="Helvetica Neue Light"/>
                <a:ea typeface="Helvetica Neue Light"/>
                <a:cs typeface="Helvetica Neue Light"/>
                <a:sym typeface="Helvetica Neue Light"/>
              </a:rPr>
              <a:t>.</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331" name="Google Shape;331;p46"/>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MongoDB</a:t>
            </a:r>
            <a:endParaRPr i="1" sz="4500">
              <a:latin typeface="Anton"/>
              <a:ea typeface="Anton"/>
              <a:cs typeface="Anton"/>
              <a:sym typeface="Anton"/>
            </a:endParaRPr>
          </a:p>
        </p:txBody>
      </p:sp>
      <p:pic>
        <p:nvPicPr>
          <p:cNvPr id="332" name="Google Shape;332;p46"/>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33" name="Google Shape;333;p46"/>
          <p:cNvPicPr preferRelativeResize="0"/>
          <p:nvPr/>
        </p:nvPicPr>
        <p:blipFill>
          <a:blip r:embed="rId4">
            <a:alphaModFix/>
          </a:blip>
          <a:stretch>
            <a:fillRect/>
          </a:stretch>
        </p:blipFill>
        <p:spPr>
          <a:xfrm>
            <a:off x="7168963" y="1"/>
            <a:ext cx="1984462" cy="13229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7"/>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ExpressJS</a:t>
            </a:r>
            <a:endParaRPr i="1" sz="4500">
              <a:latin typeface="Anton"/>
              <a:ea typeface="Anton"/>
              <a:cs typeface="Anton"/>
              <a:sym typeface="Anton"/>
            </a:endParaRPr>
          </a:p>
        </p:txBody>
      </p:sp>
      <p:sp>
        <p:nvSpPr>
          <p:cNvPr id="339" name="Google Shape;339;p47"/>
          <p:cNvSpPr txBox="1"/>
          <p:nvPr/>
        </p:nvSpPr>
        <p:spPr>
          <a:xfrm>
            <a:off x="852150" y="2115350"/>
            <a:ext cx="74397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Express.js es un </a:t>
            </a:r>
            <a:r>
              <a:rPr b="1" lang="en-GB" sz="2000">
                <a:solidFill>
                  <a:schemeClr val="dk1"/>
                </a:solidFill>
                <a:latin typeface="Helvetica Neue"/>
                <a:ea typeface="Helvetica Neue"/>
                <a:cs typeface="Helvetica Neue"/>
                <a:sym typeface="Helvetica Neue"/>
              </a:rPr>
              <a:t>framework</a:t>
            </a:r>
            <a:r>
              <a:rPr lang="en-GB" sz="2000">
                <a:solidFill>
                  <a:schemeClr val="dk1"/>
                </a:solidFill>
                <a:latin typeface="Helvetica Neue Light"/>
                <a:ea typeface="Helvetica Neue Light"/>
                <a:cs typeface="Helvetica Neue Light"/>
                <a:sym typeface="Helvetica Neue Light"/>
              </a:rPr>
              <a:t> </a:t>
            </a:r>
            <a:r>
              <a:rPr lang="en-GB" sz="2000">
                <a:solidFill>
                  <a:schemeClr val="dk1"/>
                </a:solidFill>
                <a:highlight>
                  <a:srgbClr val="FFFFFF"/>
                </a:highlight>
                <a:latin typeface="Helvetica Neue Light"/>
                <a:ea typeface="Helvetica Neue Light"/>
                <a:cs typeface="Helvetica Neue Light"/>
                <a:sym typeface="Helvetica Neue Light"/>
              </a:rPr>
              <a:t>para Node.js que sirve para ayudarnos a crear </a:t>
            </a:r>
            <a:r>
              <a:rPr b="1" lang="en-GB" sz="2000">
                <a:solidFill>
                  <a:schemeClr val="dk1"/>
                </a:solidFill>
                <a:highlight>
                  <a:srgbClr val="FFFFFF"/>
                </a:highlight>
                <a:latin typeface="Helvetica Neue"/>
                <a:ea typeface="Helvetica Neue"/>
                <a:cs typeface="Helvetica Neue"/>
                <a:sym typeface="Helvetica Neue"/>
              </a:rPr>
              <a:t>aplicaciones web en menos tiempo</a:t>
            </a:r>
            <a:r>
              <a:rPr lang="en-GB" sz="2000">
                <a:solidFill>
                  <a:schemeClr val="dk1"/>
                </a:solidFill>
                <a:highlight>
                  <a:srgbClr val="FFFFFF"/>
                </a:highlight>
                <a:latin typeface="Helvetica Neue Light"/>
                <a:ea typeface="Helvetica Neue Light"/>
                <a:cs typeface="Helvetica Neue Light"/>
                <a:sym typeface="Helvetica Neue Light"/>
              </a:rPr>
              <a:t>, ya que nos proporciona funcionalidades como el enrutamiento, opciones para gestionar sesiones y cookies, entre otras funciones</a:t>
            </a:r>
            <a:endParaRPr sz="2000">
              <a:latin typeface="Helvetica Neue Light"/>
              <a:ea typeface="Helvetica Neue Light"/>
              <a:cs typeface="Helvetica Neue Light"/>
              <a:sym typeface="Helvetica Neue Light"/>
            </a:endParaRPr>
          </a:p>
        </p:txBody>
      </p:sp>
      <p:pic>
        <p:nvPicPr>
          <p:cNvPr id="340" name="Google Shape;340;p47"/>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41" name="Google Shape;341;p47"/>
          <p:cNvPicPr preferRelativeResize="0"/>
          <p:nvPr/>
        </p:nvPicPr>
        <p:blipFill>
          <a:blip r:embed="rId4">
            <a:alphaModFix/>
          </a:blip>
          <a:stretch>
            <a:fillRect/>
          </a:stretch>
        </p:blipFill>
        <p:spPr>
          <a:xfrm>
            <a:off x="7791394" y="-8799"/>
            <a:ext cx="1352616" cy="12544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8"/>
          <p:cNvSpPr txBox="1"/>
          <p:nvPr/>
        </p:nvSpPr>
        <p:spPr>
          <a:xfrm>
            <a:off x="852150" y="2115350"/>
            <a:ext cx="74397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Es una </a:t>
            </a:r>
            <a:r>
              <a:rPr b="1" lang="en-GB" sz="2000">
                <a:solidFill>
                  <a:schemeClr val="dk1"/>
                </a:solidFill>
                <a:highlight>
                  <a:srgbClr val="FFFFFF"/>
                </a:highlight>
                <a:latin typeface="Helvetica Neue"/>
                <a:ea typeface="Helvetica Neue"/>
                <a:cs typeface="Helvetica Neue"/>
                <a:sym typeface="Helvetica Neue"/>
              </a:rPr>
              <a:t>librería Javascript </a:t>
            </a:r>
            <a:r>
              <a:rPr lang="en-GB" sz="2000">
                <a:solidFill>
                  <a:schemeClr val="dk1"/>
                </a:solidFill>
                <a:highlight>
                  <a:srgbClr val="FFFFFF"/>
                </a:highlight>
                <a:latin typeface="Helvetica Neue Light"/>
                <a:ea typeface="Helvetica Neue Light"/>
                <a:cs typeface="Helvetica Neue Light"/>
                <a:sym typeface="Helvetica Neue Light"/>
              </a:rPr>
              <a:t>de código abierto diseñada para crear </a:t>
            </a:r>
            <a:r>
              <a:rPr b="1" lang="en-GB" sz="2000">
                <a:solidFill>
                  <a:schemeClr val="dk1"/>
                </a:solidFill>
                <a:highlight>
                  <a:srgbClr val="FFFFFF"/>
                </a:highlight>
                <a:latin typeface="Helvetica Neue"/>
                <a:ea typeface="Helvetica Neue"/>
                <a:cs typeface="Helvetica Neue"/>
                <a:sym typeface="Helvetica Neue"/>
              </a:rPr>
              <a:t>interfaces de usuario </a:t>
            </a:r>
            <a:r>
              <a:rPr lang="en-GB" sz="2000">
                <a:solidFill>
                  <a:schemeClr val="dk1"/>
                </a:solidFill>
                <a:highlight>
                  <a:srgbClr val="FFFFFF"/>
                </a:highlight>
                <a:latin typeface="Helvetica Neue Light"/>
                <a:ea typeface="Helvetica Neue Light"/>
                <a:cs typeface="Helvetica Neue Light"/>
                <a:sym typeface="Helvetica Neue Light"/>
              </a:rPr>
              <a:t>con el objetivo de facilitar el desarrollo de aplicaciones web en una sola página (SPA). Es mantenido por Facebook y la comunidad de software libre.</a:t>
            </a:r>
            <a:endParaRPr sz="2000">
              <a:latin typeface="Helvetica Neue Light"/>
              <a:ea typeface="Helvetica Neue Light"/>
              <a:cs typeface="Helvetica Neue Light"/>
              <a:sym typeface="Helvetica Neue Light"/>
            </a:endParaRPr>
          </a:p>
        </p:txBody>
      </p:sp>
      <p:sp>
        <p:nvSpPr>
          <p:cNvPr id="347" name="Google Shape;347;p48"/>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React</a:t>
            </a:r>
            <a:r>
              <a:rPr i="1" lang="en-GB" sz="4500">
                <a:latin typeface="Anton"/>
                <a:ea typeface="Anton"/>
                <a:cs typeface="Anton"/>
                <a:sym typeface="Anton"/>
              </a:rPr>
              <a:t>JS</a:t>
            </a:r>
            <a:endParaRPr i="1" sz="4500">
              <a:latin typeface="Anton"/>
              <a:ea typeface="Anton"/>
              <a:cs typeface="Anton"/>
              <a:sym typeface="Anton"/>
            </a:endParaRPr>
          </a:p>
        </p:txBody>
      </p:sp>
      <p:pic>
        <p:nvPicPr>
          <p:cNvPr id="348" name="Google Shape;348;p48"/>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49" name="Google Shape;349;p48"/>
          <p:cNvPicPr preferRelativeResize="0"/>
          <p:nvPr/>
        </p:nvPicPr>
        <p:blipFill>
          <a:blip r:embed="rId4">
            <a:alphaModFix/>
          </a:blip>
          <a:stretch>
            <a:fillRect/>
          </a:stretch>
        </p:blipFill>
        <p:spPr>
          <a:xfrm>
            <a:off x="7567917" y="-12"/>
            <a:ext cx="1557325" cy="15573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9"/>
          <p:cNvSpPr txBox="1"/>
          <p:nvPr/>
        </p:nvSpPr>
        <p:spPr>
          <a:xfrm>
            <a:off x="852150" y="2115350"/>
            <a:ext cx="74397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Es un </a:t>
            </a:r>
            <a:r>
              <a:rPr b="1" lang="en-GB" sz="2000">
                <a:solidFill>
                  <a:schemeClr val="dk1"/>
                </a:solidFill>
                <a:highlight>
                  <a:srgbClr val="FFFFFF"/>
                </a:highlight>
                <a:latin typeface="Helvetica Neue"/>
                <a:ea typeface="Helvetica Neue"/>
                <a:cs typeface="Helvetica Neue"/>
                <a:sym typeface="Helvetica Neue"/>
              </a:rPr>
              <a:t>entorno en tiempo de ejecución multiplataforma</a:t>
            </a:r>
            <a:r>
              <a:rPr lang="en-GB" sz="2000">
                <a:solidFill>
                  <a:schemeClr val="dk1"/>
                </a:solidFill>
                <a:highlight>
                  <a:srgbClr val="FFFFFF"/>
                </a:highlight>
                <a:latin typeface="Helvetica Neue Light"/>
                <a:ea typeface="Helvetica Neue Light"/>
                <a:cs typeface="Helvetica Neue Light"/>
                <a:sym typeface="Helvetica Neue Light"/>
              </a:rPr>
              <a:t> para la </a:t>
            </a:r>
            <a:r>
              <a:rPr b="1" lang="en-GB" sz="2000">
                <a:solidFill>
                  <a:schemeClr val="dk1"/>
                </a:solidFill>
                <a:highlight>
                  <a:srgbClr val="FFFFFF"/>
                </a:highlight>
                <a:latin typeface="Helvetica Neue"/>
                <a:ea typeface="Helvetica Neue"/>
                <a:cs typeface="Helvetica Neue"/>
                <a:sym typeface="Helvetica Neue"/>
              </a:rPr>
              <a:t>capa del servidor</a:t>
            </a:r>
            <a:r>
              <a:rPr lang="en-GB" sz="2000">
                <a:solidFill>
                  <a:schemeClr val="dk1"/>
                </a:solidFill>
                <a:highlight>
                  <a:srgbClr val="FFFFFF"/>
                </a:highlight>
                <a:latin typeface="Helvetica Neue Light"/>
                <a:ea typeface="Helvetica Neue Light"/>
                <a:cs typeface="Helvetica Neue Light"/>
                <a:sym typeface="Helvetica Neue Light"/>
              </a:rPr>
              <a:t> (pero no limitándose a ello) basado en JavaScript. Es de código abierto, </a:t>
            </a:r>
            <a:r>
              <a:rPr b="1" lang="en-GB" sz="2000">
                <a:solidFill>
                  <a:schemeClr val="dk1"/>
                </a:solidFill>
                <a:highlight>
                  <a:srgbClr val="FFFFFF"/>
                </a:highlight>
                <a:latin typeface="Helvetica Neue"/>
                <a:ea typeface="Helvetica Neue"/>
                <a:cs typeface="Helvetica Neue"/>
                <a:sym typeface="Helvetica Neue"/>
              </a:rPr>
              <a:t>asíncrono</a:t>
            </a:r>
            <a:r>
              <a:rPr lang="en-GB" sz="2000">
                <a:solidFill>
                  <a:schemeClr val="dk1"/>
                </a:solidFill>
                <a:highlight>
                  <a:srgbClr val="FFFFFF"/>
                </a:highlight>
                <a:latin typeface="Helvetica Neue Light"/>
                <a:ea typeface="Helvetica Neue Light"/>
                <a:cs typeface="Helvetica Neue Light"/>
                <a:sym typeface="Helvetica Neue Light"/>
              </a:rPr>
              <a:t>, con E/S de datos en una </a:t>
            </a:r>
            <a:r>
              <a:rPr b="1" lang="en-GB" sz="2000">
                <a:solidFill>
                  <a:schemeClr val="dk1"/>
                </a:solidFill>
                <a:highlight>
                  <a:srgbClr val="FFFFFF"/>
                </a:highlight>
                <a:latin typeface="Helvetica Neue"/>
                <a:ea typeface="Helvetica Neue"/>
                <a:cs typeface="Helvetica Neue"/>
                <a:sym typeface="Helvetica Neue"/>
              </a:rPr>
              <a:t>arquitectura orientada a eventos</a:t>
            </a:r>
            <a:r>
              <a:rPr lang="en-GB" sz="2000">
                <a:solidFill>
                  <a:schemeClr val="dk1"/>
                </a:solidFill>
                <a:highlight>
                  <a:srgbClr val="FFFFFF"/>
                </a:highlight>
                <a:latin typeface="Helvetica Neue Light"/>
                <a:ea typeface="Helvetica Neue Light"/>
                <a:cs typeface="Helvetica Neue Light"/>
                <a:sym typeface="Helvetica Neue Light"/>
              </a:rPr>
              <a:t> y basado en el motor V8 de Google.</a:t>
            </a:r>
            <a:endParaRPr sz="2000">
              <a:latin typeface="Helvetica Neue Light"/>
              <a:ea typeface="Helvetica Neue Light"/>
              <a:cs typeface="Helvetica Neue Light"/>
              <a:sym typeface="Helvetica Neue Light"/>
            </a:endParaRPr>
          </a:p>
        </p:txBody>
      </p:sp>
      <p:sp>
        <p:nvSpPr>
          <p:cNvPr id="355" name="Google Shape;355;p49"/>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NodeJS</a:t>
            </a:r>
            <a:endParaRPr i="1" sz="4500">
              <a:latin typeface="Anton"/>
              <a:ea typeface="Anton"/>
              <a:cs typeface="Anton"/>
              <a:sym typeface="Anton"/>
            </a:endParaRPr>
          </a:p>
        </p:txBody>
      </p:sp>
      <p:pic>
        <p:nvPicPr>
          <p:cNvPr id="356" name="Google Shape;356;p49"/>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57" name="Google Shape;357;p49"/>
          <p:cNvPicPr preferRelativeResize="0"/>
          <p:nvPr/>
        </p:nvPicPr>
        <p:blipFill>
          <a:blip r:embed="rId4">
            <a:alphaModFix/>
          </a:blip>
          <a:stretch>
            <a:fillRect/>
          </a:stretch>
        </p:blipFill>
        <p:spPr>
          <a:xfrm>
            <a:off x="7515550" y="0"/>
            <a:ext cx="1628450" cy="162847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pic>
        <p:nvPicPr>
          <p:cNvPr id="362" name="Google Shape;362;p50"/>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63" name="Google Shape;363;p50"/>
          <p:cNvPicPr preferRelativeResize="0"/>
          <p:nvPr/>
        </p:nvPicPr>
        <p:blipFill>
          <a:blip r:embed="rId4">
            <a:alphaModFix/>
          </a:blip>
          <a:stretch>
            <a:fillRect/>
          </a:stretch>
        </p:blipFill>
        <p:spPr>
          <a:xfrm>
            <a:off x="1847850" y="1138238"/>
            <a:ext cx="5448300" cy="28670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7" name="Shape 367"/>
        <p:cNvGrpSpPr/>
        <p:nvPr/>
      </p:nvGrpSpPr>
      <p:grpSpPr>
        <a:xfrm>
          <a:off x="0" y="0"/>
          <a:ext cx="0" cy="0"/>
          <a:chOff x="0" y="0"/>
          <a:chExt cx="0" cy="0"/>
        </a:xfrm>
      </p:grpSpPr>
      <p:sp>
        <p:nvSpPr>
          <p:cNvPr id="368" name="Google Shape;368;p51"/>
          <p:cNvSpPr txBox="1"/>
          <p:nvPr/>
        </p:nvSpPr>
        <p:spPr>
          <a:xfrm>
            <a:off x="2187450" y="16448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Distintas maneras de probar Javascript</a:t>
            </a:r>
            <a:endParaRPr i="1" sz="3600">
              <a:solidFill>
                <a:srgbClr val="E0FF00"/>
              </a:solidFill>
              <a:latin typeface="Anton"/>
              <a:ea typeface="Anton"/>
              <a:cs typeface="Anton"/>
              <a:sym typeface="Anto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372" name="Shape 372"/>
        <p:cNvGrpSpPr/>
        <p:nvPr/>
      </p:nvGrpSpPr>
      <p:grpSpPr>
        <a:xfrm>
          <a:off x="0" y="0"/>
          <a:ext cx="0" cy="0"/>
          <a:chOff x="0" y="0"/>
          <a:chExt cx="0" cy="0"/>
        </a:xfrm>
      </p:grpSpPr>
      <p:sp>
        <p:nvSpPr>
          <p:cNvPr id="373" name="Google Shape;373;p52"/>
          <p:cNvSpPr txBox="1"/>
          <p:nvPr/>
        </p:nvSpPr>
        <p:spPr>
          <a:xfrm>
            <a:off x="1760400" y="2077200"/>
            <a:ext cx="56232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Javascript en el frontend</a:t>
            </a:r>
            <a:endParaRPr i="1" sz="3600">
              <a:latin typeface="Anton"/>
              <a:ea typeface="Anton"/>
              <a:cs typeface="Anton"/>
              <a:sym typeface="Anton"/>
            </a:endParaRPr>
          </a:p>
        </p:txBody>
      </p:sp>
      <p:pic>
        <p:nvPicPr>
          <p:cNvPr id="374" name="Google Shape;374;p52"/>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78" name="Shape 378"/>
        <p:cNvGrpSpPr/>
        <p:nvPr/>
      </p:nvGrpSpPr>
      <p:grpSpPr>
        <a:xfrm>
          <a:off x="0" y="0"/>
          <a:ext cx="0" cy="0"/>
          <a:chOff x="0" y="0"/>
          <a:chExt cx="0" cy="0"/>
        </a:xfrm>
      </p:grpSpPr>
      <p:sp>
        <p:nvSpPr>
          <p:cNvPr id="379" name="Google Shape;379;p53"/>
          <p:cNvSpPr txBox="1"/>
          <p:nvPr/>
        </p:nvSpPr>
        <p:spPr>
          <a:xfrm>
            <a:off x="852150" y="1734450"/>
            <a:ext cx="7439700" cy="167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2000">
                <a:solidFill>
                  <a:schemeClr val="dk1"/>
                </a:solidFill>
                <a:latin typeface="Helvetica Neue Light"/>
                <a:ea typeface="Helvetica Neue Light"/>
                <a:cs typeface="Helvetica Neue Light"/>
                <a:sym typeface="Helvetica Neue Light"/>
              </a:rPr>
              <a:t>Al trabajar en el Front End de una aplicación web, una de las herramientas que más utilizamos es la </a:t>
            </a:r>
            <a:r>
              <a:rPr b="1" lang="en-GB" sz="2000">
                <a:solidFill>
                  <a:schemeClr val="dk1"/>
                </a:solidFill>
                <a:latin typeface="Helvetica Neue"/>
                <a:ea typeface="Helvetica Neue"/>
                <a:cs typeface="Helvetica Neue"/>
                <a:sym typeface="Helvetica Neue"/>
              </a:rPr>
              <a:t>Consola Web</a:t>
            </a:r>
            <a:endParaRPr sz="2000">
              <a:latin typeface="Helvetica Neue Light"/>
              <a:ea typeface="Helvetica Neue Light"/>
              <a:cs typeface="Helvetica Neue Light"/>
              <a:sym typeface="Helvetica Neue Light"/>
            </a:endParaRPr>
          </a:p>
        </p:txBody>
      </p:sp>
      <p:pic>
        <p:nvPicPr>
          <p:cNvPr id="380" name="Google Shape;380;p53"/>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381" name="Google Shape;381;p53"/>
          <p:cNvSpPr txBox="1"/>
          <p:nvPr/>
        </p:nvSpPr>
        <p:spPr>
          <a:xfrm>
            <a:off x="852150" y="590875"/>
            <a:ext cx="3000000" cy="87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La Consola Web</a:t>
            </a:r>
            <a:endParaRPr sz="2600">
              <a:latin typeface="Anton"/>
              <a:ea typeface="Anton"/>
              <a:cs typeface="Anton"/>
              <a:sym typeface="Anto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8"/>
          <p:cNvSpPr txBox="1"/>
          <p:nvPr/>
        </p:nvSpPr>
        <p:spPr>
          <a:xfrm>
            <a:off x="207450" y="986850"/>
            <a:ext cx="8729100" cy="725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sz="1800" u="none" cap="none" strike="noStrike">
                <a:solidFill>
                  <a:srgbClr val="000000"/>
                </a:solidFill>
                <a:latin typeface="Helvetica Neue Light"/>
                <a:ea typeface="Helvetica Neue Light"/>
                <a:cs typeface="Helvetica Neue Light"/>
                <a:sym typeface="Helvetica Neue Light"/>
              </a:rPr>
              <a:t>Son actividades o ejercicios que se realizan </a:t>
            </a:r>
            <a:r>
              <a:rPr lang="en-GB" sz="1800">
                <a:latin typeface="Helvetica Neue Light"/>
                <a:ea typeface="Helvetica Neue Light"/>
                <a:cs typeface="Helvetica Neue Light"/>
                <a:sym typeface="Helvetica Neue Light"/>
              </a:rPr>
              <a:t>durante la cursada, para</a:t>
            </a:r>
            <a:r>
              <a:rPr i="0" lang="en-GB" sz="1800" u="none" cap="none" strike="noStrike">
                <a:solidFill>
                  <a:srgbClr val="000000"/>
                </a:solidFill>
                <a:latin typeface="Helvetica Neue Light"/>
                <a:ea typeface="Helvetica Neue Light"/>
                <a:cs typeface="Helvetica Neue Light"/>
                <a:sym typeface="Helvetica Neue Light"/>
              </a:rPr>
              <a:t> enfocarse en </a:t>
            </a:r>
            <a:endParaRPr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800"/>
              <a:buFont typeface="Arial"/>
              <a:buNone/>
            </a:pPr>
            <a:r>
              <a:rPr i="0" lang="en-GB" sz="1800" u="none" cap="none" strike="noStrike">
                <a:solidFill>
                  <a:srgbClr val="000000"/>
                </a:solidFill>
                <a:latin typeface="Helvetica Neue Light"/>
                <a:ea typeface="Helvetica Neue Light"/>
                <a:cs typeface="Helvetica Neue Light"/>
                <a:sym typeface="Helvetica Neue Light"/>
              </a:rPr>
              <a:t>la práctica.</a:t>
            </a:r>
            <a:endParaRPr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Helvetica Neue Light"/>
              <a:ea typeface="Helvetica Neue Light"/>
              <a:cs typeface="Helvetica Neue Light"/>
              <a:sym typeface="Helvetica Neue Light"/>
            </a:endParaRPr>
          </a:p>
        </p:txBody>
      </p:sp>
      <p:pic>
        <p:nvPicPr>
          <p:cNvPr id="83" name="Google Shape;83;p18"/>
          <p:cNvPicPr preferRelativeResize="0"/>
          <p:nvPr/>
        </p:nvPicPr>
        <p:blipFill rotWithShape="1">
          <a:blip r:embed="rId3">
            <a:alphaModFix/>
          </a:blip>
          <a:srcRect b="0" l="0" r="0" t="0"/>
          <a:stretch/>
        </p:blipFill>
        <p:spPr>
          <a:xfrm>
            <a:off x="7750025" y="4693400"/>
            <a:ext cx="1186526" cy="330675"/>
          </a:xfrm>
          <a:prstGeom prst="rect">
            <a:avLst/>
          </a:prstGeom>
          <a:noFill/>
          <a:ln>
            <a:noFill/>
          </a:ln>
        </p:spPr>
      </p:pic>
      <p:sp>
        <p:nvSpPr>
          <p:cNvPr id="84" name="Google Shape;84;p18"/>
          <p:cNvSpPr txBox="1"/>
          <p:nvPr/>
        </p:nvSpPr>
        <p:spPr>
          <a:xfrm>
            <a:off x="4522125" y="3393931"/>
            <a:ext cx="3651000" cy="928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00"/>
              <a:buFont typeface="Arial"/>
              <a:buNone/>
            </a:pPr>
            <a:r>
              <a:rPr b="1" i="0" lang="en-GB" sz="1500" u="none" cap="none" strike="noStrike">
                <a:solidFill>
                  <a:srgbClr val="000000"/>
                </a:solidFill>
                <a:latin typeface="Helvetica Neue"/>
                <a:ea typeface="Helvetica Neue"/>
                <a:cs typeface="Helvetica Neue"/>
                <a:sym typeface="Helvetica Neue"/>
              </a:rPr>
              <a:t>Desafíos entregables</a:t>
            </a:r>
            <a:endParaRPr b="1" i="0" sz="1500" u="none" cap="none" strike="noStrike">
              <a:solidFill>
                <a:srgbClr val="000000"/>
              </a:solidFill>
              <a:latin typeface="Helvetica Neue"/>
              <a:ea typeface="Helvetica Neue"/>
              <a:cs typeface="Helvetica Neue"/>
              <a:sym typeface="Helvetica Neue"/>
            </a:endParaRPr>
          </a:p>
          <a:p>
            <a:pPr indent="0" lvl="0" marL="0" marR="0" rtl="0" algn="ctr">
              <a:lnSpc>
                <a:spcPct val="115000"/>
              </a:lnSpc>
              <a:spcBef>
                <a:spcPts val="0"/>
              </a:spcBef>
              <a:spcAft>
                <a:spcPts val="0"/>
              </a:spcAft>
              <a:buClr>
                <a:srgbClr val="000000"/>
              </a:buClr>
              <a:buSzPts val="1500"/>
              <a:buFont typeface="Arial"/>
              <a:buNone/>
            </a:pPr>
            <a:r>
              <a:rPr i="0" lang="en-GB" u="none" cap="none" strike="noStrike">
                <a:solidFill>
                  <a:srgbClr val="000000"/>
                </a:solidFill>
                <a:latin typeface="Helvetica Neue Light"/>
                <a:ea typeface="Helvetica Neue Light"/>
                <a:cs typeface="Helvetica Neue Light"/>
                <a:sym typeface="Helvetica Neue Light"/>
              </a:rPr>
              <a:t>Relacionados completamente con el </a:t>
            </a:r>
            <a:r>
              <a:rPr lang="en-GB">
                <a:latin typeface="Helvetica Neue"/>
                <a:ea typeface="Helvetica Neue"/>
                <a:cs typeface="Helvetica Neue"/>
                <a:sym typeface="Helvetica Neue"/>
              </a:rPr>
              <a:t>Proyecto Final</a:t>
            </a:r>
            <a:r>
              <a:rPr i="0" lang="en-GB" u="none" cap="none" strike="noStrike">
                <a:solidFill>
                  <a:srgbClr val="000000"/>
                </a:solidFill>
                <a:latin typeface="Helvetica Neue Light"/>
                <a:ea typeface="Helvetica Neue Light"/>
                <a:cs typeface="Helvetica Neue Light"/>
                <a:sym typeface="Helvetica Neue Light"/>
              </a:rPr>
              <a:t>. Deben ser subidos obligatoriamente a la plataforma </a:t>
            </a:r>
            <a:r>
              <a:rPr lang="en-GB">
                <a:solidFill>
                  <a:schemeClr val="dk1"/>
                </a:solidFill>
                <a:latin typeface="Helvetica Neue Light"/>
                <a:ea typeface="Helvetica Neue Light"/>
                <a:cs typeface="Helvetica Neue Light"/>
                <a:sym typeface="Helvetica Neue Light"/>
              </a:rPr>
              <a:t>hasta 7 días luego de la clase</a:t>
            </a:r>
            <a:r>
              <a:rPr lang="en-GB">
                <a:solidFill>
                  <a:schemeClr val="dk1"/>
                </a:solidFill>
                <a:latin typeface="Helvetica Neue Light"/>
                <a:ea typeface="Helvetica Neue Light"/>
                <a:cs typeface="Helvetica Neue Light"/>
                <a:sym typeface="Helvetica Neue Light"/>
              </a:rPr>
              <a:t> </a:t>
            </a:r>
            <a:r>
              <a:rPr i="0" lang="en-GB" u="none" cap="none" strike="noStrike">
                <a:solidFill>
                  <a:srgbClr val="000000"/>
                </a:solidFill>
                <a:latin typeface="Helvetica Neue Light"/>
                <a:ea typeface="Helvetica Neue Light"/>
                <a:cs typeface="Helvetica Neue Light"/>
                <a:sym typeface="Helvetica Neue Light"/>
              </a:rPr>
              <a:t>para que </a:t>
            </a:r>
            <a:r>
              <a:rPr lang="en-GB">
                <a:latin typeface="Helvetica Neue Light"/>
                <a:ea typeface="Helvetica Neue Light"/>
                <a:cs typeface="Helvetica Neue Light"/>
                <a:sym typeface="Helvetica Neue Light"/>
              </a:rPr>
              <a:t>sean corregidos. </a:t>
            </a:r>
            <a:endParaRPr i="0" u="none" cap="none" strike="noStrike">
              <a:solidFill>
                <a:srgbClr val="000000"/>
              </a:solidFill>
              <a:latin typeface="Helvetica Neue Light"/>
              <a:ea typeface="Helvetica Neue Light"/>
              <a:cs typeface="Helvetica Neue Light"/>
              <a:sym typeface="Helvetica Neue Light"/>
            </a:endParaRPr>
          </a:p>
        </p:txBody>
      </p:sp>
      <p:sp>
        <p:nvSpPr>
          <p:cNvPr id="85" name="Google Shape;85;p18"/>
          <p:cNvSpPr txBox="1"/>
          <p:nvPr/>
        </p:nvSpPr>
        <p:spPr>
          <a:xfrm>
            <a:off x="1398000" y="157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n-GB" sz="3600" u="none" cap="none" strike="noStrike">
                <a:solidFill>
                  <a:srgbClr val="000000"/>
                </a:solidFill>
                <a:latin typeface="Anton"/>
                <a:ea typeface="Anton"/>
                <a:cs typeface="Anton"/>
                <a:sym typeface="Anton"/>
              </a:rPr>
              <a:t>DESAFÍOS Y ENTREGABLES</a:t>
            </a:r>
            <a:endParaRPr b="0" i="1" sz="3600" u="none" cap="none" strike="noStrike">
              <a:solidFill>
                <a:srgbClr val="000000"/>
              </a:solidFill>
              <a:latin typeface="Anton"/>
              <a:ea typeface="Anton"/>
              <a:cs typeface="Anton"/>
              <a:sym typeface="Anton"/>
            </a:endParaRPr>
          </a:p>
        </p:txBody>
      </p:sp>
      <p:pic>
        <p:nvPicPr>
          <p:cNvPr id="86" name="Google Shape;86;p18"/>
          <p:cNvPicPr preferRelativeResize="0"/>
          <p:nvPr/>
        </p:nvPicPr>
        <p:blipFill rotWithShape="1">
          <a:blip r:embed="rId4">
            <a:alphaModFix/>
          </a:blip>
          <a:srcRect b="0" l="0" r="0" t="0"/>
          <a:stretch/>
        </p:blipFill>
        <p:spPr>
          <a:xfrm>
            <a:off x="5657900" y="1877899"/>
            <a:ext cx="1379450" cy="1379450"/>
          </a:xfrm>
          <a:prstGeom prst="rect">
            <a:avLst/>
          </a:prstGeom>
          <a:noFill/>
          <a:ln>
            <a:noFill/>
          </a:ln>
        </p:spPr>
      </p:pic>
      <p:pic>
        <p:nvPicPr>
          <p:cNvPr id="87" name="Google Shape;87;p18"/>
          <p:cNvPicPr preferRelativeResize="0"/>
          <p:nvPr/>
        </p:nvPicPr>
        <p:blipFill rotWithShape="1">
          <a:blip r:embed="rId5">
            <a:alphaModFix/>
          </a:blip>
          <a:srcRect b="0" l="0" r="0" t="0"/>
          <a:stretch/>
        </p:blipFill>
        <p:spPr>
          <a:xfrm>
            <a:off x="1717100" y="1877899"/>
            <a:ext cx="1379450" cy="1379450"/>
          </a:xfrm>
          <a:prstGeom prst="rect">
            <a:avLst/>
          </a:prstGeom>
          <a:noFill/>
          <a:ln>
            <a:noFill/>
          </a:ln>
        </p:spPr>
      </p:pic>
      <p:sp>
        <p:nvSpPr>
          <p:cNvPr id="88" name="Google Shape;88;p18"/>
          <p:cNvSpPr/>
          <p:nvPr/>
        </p:nvSpPr>
        <p:spPr>
          <a:xfrm>
            <a:off x="6691025" y="1876725"/>
            <a:ext cx="381900" cy="381900"/>
          </a:xfrm>
          <a:prstGeom prst="ellipse">
            <a:avLst/>
          </a:prstGeom>
          <a:solidFill>
            <a:srgbClr val="222222"/>
          </a:solid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b="1" lang="en-GB">
                <a:solidFill>
                  <a:srgbClr val="FFFFFF"/>
                </a:solidFill>
                <a:latin typeface="Helvetica Neue"/>
                <a:ea typeface="Helvetica Neue"/>
                <a:cs typeface="Helvetica Neue"/>
                <a:sym typeface="Helvetica Neue"/>
              </a:rPr>
              <a:t>1</a:t>
            </a:r>
            <a:endParaRPr b="1">
              <a:solidFill>
                <a:srgbClr val="FFFFFF"/>
              </a:solidFill>
              <a:latin typeface="Helvetica Neue"/>
              <a:ea typeface="Helvetica Neue"/>
              <a:cs typeface="Helvetica Neue"/>
              <a:sym typeface="Helvetica Neue"/>
            </a:endParaRPr>
          </a:p>
        </p:txBody>
      </p:sp>
      <p:sp>
        <p:nvSpPr>
          <p:cNvPr id="89" name="Google Shape;89;p18"/>
          <p:cNvSpPr txBox="1"/>
          <p:nvPr/>
        </p:nvSpPr>
        <p:spPr>
          <a:xfrm>
            <a:off x="581325" y="3393931"/>
            <a:ext cx="3651000" cy="928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500"/>
              <a:buFont typeface="Arial"/>
              <a:buNone/>
            </a:pPr>
            <a:r>
              <a:rPr b="1" lang="en-GB" sz="1500">
                <a:solidFill>
                  <a:schemeClr val="dk1"/>
                </a:solidFill>
                <a:latin typeface="Helvetica Neue"/>
                <a:ea typeface="Helvetica Neue"/>
                <a:cs typeface="Helvetica Neue"/>
                <a:sym typeface="Helvetica Neue"/>
              </a:rPr>
              <a:t>Desafíos genéricos</a:t>
            </a:r>
            <a:endParaRPr b="1" sz="1500">
              <a:solidFill>
                <a:schemeClr val="dk1"/>
              </a:solidFill>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500"/>
              <a:buFont typeface="Arial"/>
              <a:buNone/>
            </a:pPr>
            <a:r>
              <a:rPr lang="en-GB">
                <a:solidFill>
                  <a:schemeClr val="dk1"/>
                </a:solidFill>
                <a:latin typeface="Helvetica Neue Light"/>
                <a:ea typeface="Helvetica Neue Light"/>
                <a:cs typeface="Helvetica Neue Light"/>
                <a:sym typeface="Helvetica Neue Light"/>
              </a:rPr>
              <a:t>Ayudan a poner en práctica los conceptos y la teoría vista en clase No deben ser subidos a la plataforma.</a:t>
            </a:r>
            <a:endParaRPr>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500"/>
              <a:buFont typeface="Arial"/>
              <a:buNone/>
            </a:pPr>
            <a:r>
              <a:t/>
            </a:r>
            <a:endParaRPr b="1" sz="1500">
              <a:latin typeface="Helvetica Neue"/>
              <a:ea typeface="Helvetica Neue"/>
              <a:cs typeface="Helvetica Neue"/>
              <a:sym typeface="Helvetica Neue"/>
            </a:endParaRPr>
          </a:p>
        </p:txBody>
      </p:sp>
      <p:sp>
        <p:nvSpPr>
          <p:cNvPr id="90" name="Google Shape;90;p18"/>
          <p:cNvSpPr txBox="1"/>
          <p:nvPr/>
        </p:nvSpPr>
        <p:spPr>
          <a:xfrm>
            <a:off x="6981525" y="1712550"/>
            <a:ext cx="1681800" cy="61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0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85" name="Shape 385"/>
        <p:cNvGrpSpPr/>
        <p:nvPr/>
      </p:nvGrpSpPr>
      <p:grpSpPr>
        <a:xfrm>
          <a:off x="0" y="0"/>
          <a:ext cx="0" cy="0"/>
          <a:chOff x="0" y="0"/>
          <a:chExt cx="0" cy="0"/>
        </a:xfrm>
      </p:grpSpPr>
      <p:sp>
        <p:nvSpPr>
          <p:cNvPr id="386" name="Google Shape;386;p54"/>
          <p:cNvSpPr txBox="1"/>
          <p:nvPr/>
        </p:nvSpPr>
        <p:spPr>
          <a:xfrm>
            <a:off x="852150" y="1734450"/>
            <a:ext cx="7439700" cy="1674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Font typeface="Helvetica Neue Light"/>
              <a:buAutoNum type="arabicPeriod"/>
            </a:pPr>
            <a:r>
              <a:rPr lang="en-GB" sz="2000">
                <a:latin typeface="Helvetica Neue Light"/>
                <a:ea typeface="Helvetica Neue Light"/>
                <a:cs typeface="Helvetica Neue Light"/>
                <a:sym typeface="Helvetica Neue Light"/>
              </a:rPr>
              <a:t>Muestra información asociada con los </a:t>
            </a:r>
            <a:r>
              <a:rPr b="1" i="1" lang="en-GB" sz="2000">
                <a:latin typeface="Helvetica Neue"/>
                <a:ea typeface="Helvetica Neue"/>
                <a:cs typeface="Helvetica Neue"/>
                <a:sym typeface="Helvetica Neue"/>
              </a:rPr>
              <a:t>logs</a:t>
            </a:r>
            <a:r>
              <a:rPr b="1" lang="en-GB" sz="2000">
                <a:latin typeface="Helvetica Neue"/>
                <a:ea typeface="Helvetica Neue"/>
                <a:cs typeface="Helvetica Neue"/>
                <a:sym typeface="Helvetica Neue"/>
              </a:rPr>
              <a:t> </a:t>
            </a:r>
            <a:r>
              <a:rPr lang="en-GB" sz="2000">
                <a:latin typeface="Helvetica Neue Light"/>
                <a:ea typeface="Helvetica Neue Light"/>
                <a:cs typeface="Helvetica Neue Light"/>
                <a:sym typeface="Helvetica Neue Light"/>
              </a:rPr>
              <a:t>de la página web: solicitudes de red, JavaScript, CSS, errores de seguridad y advertencias. </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Font typeface="Helvetica Neue Light"/>
              <a:buAutoNum type="arabicPeriod"/>
            </a:pPr>
            <a:r>
              <a:rPr lang="en-GB" sz="2000">
                <a:latin typeface="Helvetica Neue Light"/>
                <a:ea typeface="Helvetica Neue Light"/>
                <a:cs typeface="Helvetica Neue Light"/>
                <a:sym typeface="Helvetica Neue Light"/>
              </a:rPr>
              <a:t>También muestra advertencias y mensajes informativos explícitamente generados por Javascript en </a:t>
            </a:r>
            <a:r>
              <a:rPr b="1" lang="en-GB" sz="2000">
                <a:latin typeface="Helvetica Neue"/>
                <a:ea typeface="Helvetica Neue"/>
                <a:cs typeface="Helvetica Neue"/>
                <a:sym typeface="Helvetica Neue"/>
              </a:rPr>
              <a:t>tiempo de ejecución</a:t>
            </a:r>
            <a:r>
              <a:rPr lang="en-GB" sz="2000">
                <a:latin typeface="Helvetica Neue Light"/>
                <a:ea typeface="Helvetica Neue Light"/>
                <a:cs typeface="Helvetica Neue Light"/>
                <a:sym typeface="Helvetica Neue Light"/>
              </a:rPr>
              <a:t> dentro del contexto de la página.</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Font typeface="Helvetica Neue Light"/>
              <a:buAutoNum type="arabicPeriod"/>
            </a:pPr>
            <a:r>
              <a:rPr lang="en-GB" sz="2000">
                <a:latin typeface="Helvetica Neue Light"/>
                <a:ea typeface="Helvetica Neue Light"/>
                <a:cs typeface="Helvetica Neue Light"/>
                <a:sym typeface="Helvetica Neue Light"/>
              </a:rPr>
              <a:t>Permite </a:t>
            </a:r>
            <a:r>
              <a:rPr b="1" lang="en-GB" sz="2000">
                <a:latin typeface="Helvetica Neue"/>
                <a:ea typeface="Helvetica Neue"/>
                <a:cs typeface="Helvetica Neue"/>
                <a:sym typeface="Helvetica Neue"/>
              </a:rPr>
              <a:t>interactuar con la página</a:t>
            </a:r>
            <a:r>
              <a:rPr lang="en-GB" sz="2000">
                <a:latin typeface="Helvetica Neue Light"/>
                <a:ea typeface="Helvetica Neue Light"/>
                <a:cs typeface="Helvetica Neue Light"/>
                <a:sym typeface="Helvetica Neue Light"/>
              </a:rPr>
              <a:t> ejecutando expresiones Javascript en el contexto de la misma.</a:t>
            </a:r>
            <a:endParaRPr sz="2000">
              <a:latin typeface="Helvetica Neue Light"/>
              <a:ea typeface="Helvetica Neue Light"/>
              <a:cs typeface="Helvetica Neue Light"/>
              <a:sym typeface="Helvetica Neue Light"/>
            </a:endParaRPr>
          </a:p>
        </p:txBody>
      </p:sp>
      <p:pic>
        <p:nvPicPr>
          <p:cNvPr id="387" name="Google Shape;387;p54"/>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388" name="Google Shape;388;p54"/>
          <p:cNvSpPr txBox="1"/>
          <p:nvPr/>
        </p:nvSpPr>
        <p:spPr>
          <a:xfrm>
            <a:off x="852150" y="590875"/>
            <a:ext cx="3000000" cy="87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La Consola Web</a:t>
            </a:r>
            <a:endParaRPr sz="2600">
              <a:latin typeface="Anton"/>
              <a:ea typeface="Anton"/>
              <a:cs typeface="Anton"/>
              <a:sym typeface="Anton"/>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92" name="Shape 392"/>
        <p:cNvGrpSpPr/>
        <p:nvPr/>
      </p:nvGrpSpPr>
      <p:grpSpPr>
        <a:xfrm>
          <a:off x="0" y="0"/>
          <a:ext cx="0" cy="0"/>
          <a:chOff x="0" y="0"/>
          <a:chExt cx="0" cy="0"/>
        </a:xfrm>
      </p:grpSpPr>
      <p:pic>
        <p:nvPicPr>
          <p:cNvPr id="393" name="Google Shape;393;p55"/>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94" name="Google Shape;394;p55"/>
          <p:cNvPicPr preferRelativeResize="0"/>
          <p:nvPr/>
        </p:nvPicPr>
        <p:blipFill>
          <a:blip r:embed="rId4">
            <a:alphaModFix/>
          </a:blip>
          <a:stretch>
            <a:fillRect/>
          </a:stretch>
        </p:blipFill>
        <p:spPr>
          <a:xfrm>
            <a:off x="1025925" y="304800"/>
            <a:ext cx="7092144" cy="4354825"/>
          </a:xfrm>
          <a:prstGeom prst="rect">
            <a:avLst/>
          </a:prstGeom>
          <a:noFill/>
          <a:ln>
            <a:noFill/>
          </a:ln>
        </p:spPr>
      </p:pic>
      <p:sp>
        <p:nvSpPr>
          <p:cNvPr id="395" name="Google Shape;395;p55"/>
          <p:cNvSpPr txBox="1"/>
          <p:nvPr/>
        </p:nvSpPr>
        <p:spPr>
          <a:xfrm>
            <a:off x="443175" y="4472025"/>
            <a:ext cx="1732500" cy="4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Helvetica Neue Light"/>
                <a:ea typeface="Helvetica Neue Light"/>
                <a:cs typeface="Helvetica Neue Light"/>
                <a:sym typeface="Helvetica Neue Light"/>
              </a:rPr>
              <a:t>Chrome Console</a:t>
            </a:r>
            <a:endParaRPr>
              <a:latin typeface="Helvetica Neue Light"/>
              <a:ea typeface="Helvetica Neue Light"/>
              <a:cs typeface="Helvetica Neue Light"/>
              <a:sym typeface="Helvetica Neue Light"/>
            </a:endParaRPr>
          </a:p>
        </p:txBody>
      </p:sp>
      <p:sp>
        <p:nvSpPr>
          <p:cNvPr id="396" name="Google Shape;396;p55"/>
          <p:cNvSpPr txBox="1"/>
          <p:nvPr/>
        </p:nvSpPr>
        <p:spPr>
          <a:xfrm>
            <a:off x="744600" y="2282550"/>
            <a:ext cx="7654800" cy="16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000">
                <a:latin typeface="Helvetica Neue Light"/>
                <a:ea typeface="Helvetica Neue Light"/>
                <a:cs typeface="Helvetica Neue Light"/>
                <a:sym typeface="Helvetica Neue Light"/>
              </a:rPr>
              <a:t>La información que se muestra en la consola puede ser extremadamente útil cuando intentamos descubrir cómo resolver un problema.</a:t>
            </a:r>
            <a:endParaRPr sz="2000">
              <a:latin typeface="Helvetica Neue Light"/>
              <a:ea typeface="Helvetica Neue Light"/>
              <a:cs typeface="Helvetica Neue Light"/>
              <a:sym typeface="Helvetica Neue 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00" name="Shape 400"/>
        <p:cNvGrpSpPr/>
        <p:nvPr/>
      </p:nvGrpSpPr>
      <p:grpSpPr>
        <a:xfrm>
          <a:off x="0" y="0"/>
          <a:ext cx="0" cy="0"/>
          <a:chOff x="0" y="0"/>
          <a:chExt cx="0" cy="0"/>
        </a:xfrm>
      </p:grpSpPr>
      <p:sp>
        <p:nvSpPr>
          <p:cNvPr id="401" name="Google Shape;401;p56"/>
          <p:cNvSpPr txBox="1"/>
          <p:nvPr/>
        </p:nvSpPr>
        <p:spPr>
          <a:xfrm>
            <a:off x="852150" y="1183825"/>
            <a:ext cx="7439700" cy="3570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En JavaScript, </a:t>
            </a:r>
            <a:r>
              <a:rPr i="1" lang="en-GB" sz="2000">
                <a:latin typeface="Helvetica Neue Light"/>
                <a:ea typeface="Helvetica Neue Light"/>
                <a:cs typeface="Helvetica Neue Light"/>
                <a:sym typeface="Helvetica Neue Light"/>
              </a:rPr>
              <a:t>console</a:t>
            </a:r>
            <a:r>
              <a:rPr lang="en-GB" sz="2000">
                <a:latin typeface="Helvetica Neue Light"/>
                <a:ea typeface="Helvetica Neue Light"/>
                <a:cs typeface="Helvetica Neue Light"/>
                <a:sym typeface="Helvetica Neue Light"/>
              </a:rPr>
              <a:t> es un </a:t>
            </a:r>
            <a:r>
              <a:rPr b="1" lang="en-GB" sz="2000">
                <a:latin typeface="Helvetica Neue"/>
                <a:ea typeface="Helvetica Neue"/>
                <a:cs typeface="Helvetica Neue"/>
                <a:sym typeface="Helvetica Neue"/>
              </a:rPr>
              <a:t>objeto</a:t>
            </a:r>
            <a:r>
              <a:rPr lang="en-GB" sz="2000">
                <a:latin typeface="Helvetica Neue Light"/>
                <a:ea typeface="Helvetica Neue Light"/>
                <a:cs typeface="Helvetica Neue Light"/>
                <a:sym typeface="Helvetica Neue Light"/>
              </a:rPr>
              <a:t> que proporciona acceso a la consola de depuración del navegador.</a:t>
            </a:r>
            <a:endParaRPr sz="20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Este objeto nos proporciona varios </a:t>
            </a:r>
            <a:r>
              <a:rPr b="1" lang="en-GB" sz="2000">
                <a:latin typeface="Helvetica Neue"/>
                <a:ea typeface="Helvetica Neue"/>
                <a:cs typeface="Helvetica Neue"/>
                <a:sym typeface="Helvetica Neue"/>
              </a:rPr>
              <a:t>métodos</a:t>
            </a:r>
            <a:r>
              <a:rPr lang="en-GB" sz="2000">
                <a:latin typeface="Helvetica Neue Light"/>
                <a:ea typeface="Helvetica Neue Light"/>
                <a:cs typeface="Helvetica Neue Light"/>
                <a:sym typeface="Helvetica Neue Light"/>
              </a:rPr>
              <a:t>. Veamos los principales:</a:t>
            </a:r>
            <a:endParaRPr sz="20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i="1" lang="en-GB" sz="2000">
                <a:solidFill>
                  <a:schemeClr val="dk1"/>
                </a:solidFill>
                <a:latin typeface="Consolas"/>
                <a:ea typeface="Consolas"/>
                <a:cs typeface="Consolas"/>
                <a:sym typeface="Consolas"/>
              </a:rPr>
              <a:t>console.</a:t>
            </a:r>
            <a:r>
              <a:rPr lang="en-GB" sz="2000">
                <a:latin typeface="Consolas"/>
                <a:ea typeface="Consolas"/>
                <a:cs typeface="Consolas"/>
                <a:sym typeface="Consolas"/>
              </a:rPr>
              <a:t>log()</a:t>
            </a:r>
            <a:endParaRPr sz="2000">
              <a:latin typeface="Consolas"/>
              <a:ea typeface="Consolas"/>
              <a:cs typeface="Consolas"/>
              <a:sym typeface="Consolas"/>
            </a:endParaRPr>
          </a:p>
          <a:p>
            <a:pPr indent="0" lvl="0" marL="0" rtl="0" algn="ctr">
              <a:lnSpc>
                <a:spcPct val="115000"/>
              </a:lnSpc>
              <a:spcBef>
                <a:spcPts val="0"/>
              </a:spcBef>
              <a:spcAft>
                <a:spcPts val="0"/>
              </a:spcAft>
              <a:buClr>
                <a:schemeClr val="dk1"/>
              </a:buClr>
              <a:buSzPts val="1100"/>
              <a:buFont typeface="Arial"/>
              <a:buNone/>
            </a:pPr>
            <a:r>
              <a:rPr i="1" lang="en-GB" sz="2000">
                <a:solidFill>
                  <a:schemeClr val="dk1"/>
                </a:solidFill>
                <a:latin typeface="Consolas"/>
                <a:ea typeface="Consolas"/>
                <a:cs typeface="Consolas"/>
                <a:sym typeface="Consolas"/>
              </a:rPr>
              <a:t>console.</a:t>
            </a:r>
            <a:r>
              <a:rPr lang="en-GB" sz="2000">
                <a:latin typeface="Consolas"/>
                <a:ea typeface="Consolas"/>
                <a:cs typeface="Consolas"/>
                <a:sym typeface="Consolas"/>
              </a:rPr>
              <a:t>error()</a:t>
            </a:r>
            <a:endParaRPr sz="2000">
              <a:latin typeface="Consolas"/>
              <a:ea typeface="Consolas"/>
              <a:cs typeface="Consolas"/>
              <a:sym typeface="Consolas"/>
            </a:endParaRPr>
          </a:p>
          <a:p>
            <a:pPr indent="0" lvl="0" marL="0" rtl="0" algn="ctr">
              <a:lnSpc>
                <a:spcPct val="115000"/>
              </a:lnSpc>
              <a:spcBef>
                <a:spcPts val="0"/>
              </a:spcBef>
              <a:spcAft>
                <a:spcPts val="0"/>
              </a:spcAft>
              <a:buClr>
                <a:schemeClr val="dk1"/>
              </a:buClr>
              <a:buSzPts val="1100"/>
              <a:buFont typeface="Arial"/>
              <a:buNone/>
            </a:pPr>
            <a:r>
              <a:rPr i="1" lang="en-GB" sz="2000">
                <a:solidFill>
                  <a:schemeClr val="dk1"/>
                </a:solidFill>
                <a:latin typeface="Consolas"/>
                <a:ea typeface="Consolas"/>
                <a:cs typeface="Consolas"/>
                <a:sym typeface="Consolas"/>
              </a:rPr>
              <a:t>console.</a:t>
            </a:r>
            <a:r>
              <a:rPr lang="en-GB" sz="2000">
                <a:latin typeface="Consolas"/>
                <a:ea typeface="Consolas"/>
                <a:cs typeface="Consolas"/>
                <a:sym typeface="Consolas"/>
              </a:rPr>
              <a:t>warn()</a:t>
            </a:r>
            <a:endParaRPr sz="2000">
              <a:latin typeface="Consolas"/>
              <a:ea typeface="Consolas"/>
              <a:cs typeface="Consolas"/>
              <a:sym typeface="Consolas"/>
            </a:endParaRPr>
          </a:p>
          <a:p>
            <a:pPr indent="0" lvl="0" marL="0" rtl="0" algn="ctr">
              <a:lnSpc>
                <a:spcPct val="115000"/>
              </a:lnSpc>
              <a:spcBef>
                <a:spcPts val="0"/>
              </a:spcBef>
              <a:spcAft>
                <a:spcPts val="0"/>
              </a:spcAft>
              <a:buNone/>
            </a:pPr>
            <a:r>
              <a:rPr i="1" lang="en-GB" sz="2000">
                <a:solidFill>
                  <a:schemeClr val="dk1"/>
                </a:solidFill>
                <a:latin typeface="Consolas"/>
                <a:ea typeface="Consolas"/>
                <a:cs typeface="Consolas"/>
                <a:sym typeface="Consolas"/>
              </a:rPr>
              <a:t>console.</a:t>
            </a:r>
            <a:r>
              <a:rPr lang="en-GB" sz="2000">
                <a:latin typeface="Consolas"/>
                <a:ea typeface="Consolas"/>
                <a:cs typeface="Consolas"/>
                <a:sym typeface="Consolas"/>
              </a:rPr>
              <a:t>clear()</a:t>
            </a:r>
            <a:endParaRPr sz="2000">
              <a:latin typeface="Consolas"/>
              <a:ea typeface="Consolas"/>
              <a:cs typeface="Consolas"/>
              <a:sym typeface="Consolas"/>
            </a:endParaRPr>
          </a:p>
        </p:txBody>
      </p:sp>
      <p:pic>
        <p:nvPicPr>
          <p:cNvPr id="402" name="Google Shape;402;p56"/>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03" name="Google Shape;403;p56"/>
          <p:cNvSpPr txBox="1"/>
          <p:nvPr/>
        </p:nvSpPr>
        <p:spPr>
          <a:xfrm>
            <a:off x="2339100" y="590875"/>
            <a:ext cx="4465800" cy="873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i="1" lang="en-GB" sz="2600">
                <a:solidFill>
                  <a:schemeClr val="dk1"/>
                </a:solidFill>
                <a:latin typeface="Anton"/>
                <a:ea typeface="Anton"/>
                <a:cs typeface="Anton"/>
                <a:sym typeface="Anton"/>
              </a:rPr>
              <a:t>Javascript Console Object</a:t>
            </a:r>
            <a:endParaRPr i="1" sz="2600">
              <a:latin typeface="Anton"/>
              <a:ea typeface="Anton"/>
              <a:cs typeface="Anton"/>
              <a:sym typeface="Anton"/>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07" name="Shape 407"/>
        <p:cNvGrpSpPr/>
        <p:nvPr/>
      </p:nvGrpSpPr>
      <p:grpSpPr>
        <a:xfrm>
          <a:off x="0" y="0"/>
          <a:ext cx="0" cy="0"/>
          <a:chOff x="0" y="0"/>
          <a:chExt cx="0" cy="0"/>
        </a:xfrm>
      </p:grpSpPr>
      <p:sp>
        <p:nvSpPr>
          <p:cNvPr id="408" name="Google Shape;408;p57"/>
          <p:cNvSpPr txBox="1"/>
          <p:nvPr/>
        </p:nvSpPr>
        <p:spPr>
          <a:xfrm>
            <a:off x="852150" y="1183825"/>
            <a:ext cx="7439700" cy="87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Helvetica Neue Light"/>
                <a:ea typeface="Helvetica Neue Light"/>
                <a:cs typeface="Helvetica Neue Light"/>
                <a:sym typeface="Helvetica Neue Light"/>
              </a:rPr>
              <a:t>Se utiliza para imprimir la salida en la consola. Podemos poner cualquier tipo de dato dentro del log ().</a:t>
            </a:r>
            <a:endParaRPr sz="1800">
              <a:latin typeface="Helvetica Neue Light"/>
              <a:ea typeface="Helvetica Neue Light"/>
              <a:cs typeface="Helvetica Neue Light"/>
              <a:sym typeface="Helvetica Neue Light"/>
            </a:endParaRPr>
          </a:p>
        </p:txBody>
      </p:sp>
      <p:sp>
        <p:nvSpPr>
          <p:cNvPr id="409" name="Google Shape;409;p57"/>
          <p:cNvSpPr txBox="1"/>
          <p:nvPr/>
        </p:nvSpPr>
        <p:spPr>
          <a:xfrm>
            <a:off x="852150" y="590875"/>
            <a:ext cx="4465800" cy="59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console.log()</a:t>
            </a:r>
            <a:endParaRPr sz="2600">
              <a:latin typeface="Anton"/>
              <a:ea typeface="Anton"/>
              <a:cs typeface="Anton"/>
              <a:sym typeface="Anton"/>
            </a:endParaRPr>
          </a:p>
        </p:txBody>
      </p:sp>
      <p:sp>
        <p:nvSpPr>
          <p:cNvPr id="410" name="Google Shape;410;p57"/>
          <p:cNvSpPr txBox="1"/>
          <p:nvPr/>
        </p:nvSpPr>
        <p:spPr>
          <a:xfrm>
            <a:off x="382000" y="2401225"/>
            <a:ext cx="4257000" cy="2336700"/>
          </a:xfrm>
          <a:prstGeom prst="rect">
            <a:avLst/>
          </a:prstGeom>
          <a:solidFill>
            <a:srgbClr val="1E1E1E"/>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GB" sz="1350">
                <a:solidFill>
                  <a:srgbClr val="6A9955"/>
                </a:solidFill>
                <a:highlight>
                  <a:srgbClr val="1E1E1E"/>
                </a:highlight>
                <a:latin typeface="Courier New"/>
                <a:ea typeface="Courier New"/>
                <a:cs typeface="Courier New"/>
                <a:sym typeface="Courier New"/>
              </a:rPr>
              <a:t>// console.log() método</a:t>
            </a:r>
            <a:endParaRPr sz="13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CE9178"/>
                </a:solidFill>
                <a:highlight>
                  <a:srgbClr val="1E1E1E"/>
                </a:highlight>
                <a:latin typeface="Courier New"/>
                <a:ea typeface="Courier New"/>
                <a:cs typeface="Courier New"/>
                <a:sym typeface="Courier New"/>
              </a:rPr>
              <a:t>'abc'</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B5CEA8"/>
                </a:solidFill>
                <a:highlight>
                  <a:srgbClr val="1E1E1E"/>
                </a:highlight>
                <a:latin typeface="Courier New"/>
                <a:ea typeface="Courier New"/>
                <a:cs typeface="Courier New"/>
                <a:sym typeface="Courier New"/>
              </a:rPr>
              <a:t>1</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569CD6"/>
                </a:solidFill>
                <a:highlight>
                  <a:srgbClr val="1E1E1E"/>
                </a:highlight>
                <a:latin typeface="Courier New"/>
                <a:ea typeface="Courier New"/>
                <a:cs typeface="Courier New"/>
                <a:sym typeface="Courier New"/>
              </a:rPr>
              <a:t>true</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569CD6"/>
                </a:solidFill>
                <a:highlight>
                  <a:srgbClr val="1E1E1E"/>
                </a:highlight>
                <a:latin typeface="Courier New"/>
                <a:ea typeface="Courier New"/>
                <a:cs typeface="Courier New"/>
                <a:sym typeface="Courier New"/>
              </a:rPr>
              <a:t>null</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569CD6"/>
                </a:solidFill>
                <a:highlight>
                  <a:srgbClr val="1E1E1E"/>
                </a:highlight>
                <a:latin typeface="Courier New"/>
                <a:ea typeface="Courier New"/>
                <a:cs typeface="Courier New"/>
                <a:sym typeface="Courier New"/>
              </a:rPr>
              <a:t>undefined</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B5CEA8"/>
                </a:solidFill>
                <a:highlight>
                  <a:srgbClr val="1E1E1E"/>
                </a:highlight>
                <a:latin typeface="Courier New"/>
                <a:ea typeface="Courier New"/>
                <a:cs typeface="Courier New"/>
                <a:sym typeface="Courier New"/>
              </a:rPr>
              <a:t>1</a:t>
            </a:r>
            <a:r>
              <a:rPr lang="en-GB" sz="1350">
                <a:solidFill>
                  <a:srgbClr val="D4D4D4"/>
                </a:solidFill>
                <a:highlight>
                  <a:srgbClr val="1E1E1E"/>
                </a:highlight>
                <a:latin typeface="Courier New"/>
                <a:ea typeface="Courier New"/>
                <a:cs typeface="Courier New"/>
                <a:sym typeface="Courier New"/>
              </a:rPr>
              <a:t>, </a:t>
            </a:r>
            <a:r>
              <a:rPr lang="en-GB" sz="1350">
                <a:solidFill>
                  <a:srgbClr val="B5CEA8"/>
                </a:solidFill>
                <a:highlight>
                  <a:srgbClr val="1E1E1E"/>
                </a:highlight>
                <a:latin typeface="Courier New"/>
                <a:ea typeface="Courier New"/>
                <a:cs typeface="Courier New"/>
                <a:sym typeface="Courier New"/>
              </a:rPr>
              <a:t>2</a:t>
            </a:r>
            <a:r>
              <a:rPr lang="en-GB" sz="1350">
                <a:solidFill>
                  <a:srgbClr val="D4D4D4"/>
                </a:solidFill>
                <a:highlight>
                  <a:srgbClr val="1E1E1E"/>
                </a:highlight>
                <a:latin typeface="Courier New"/>
                <a:ea typeface="Courier New"/>
                <a:cs typeface="Courier New"/>
                <a:sym typeface="Courier New"/>
              </a:rPr>
              <a:t>, </a:t>
            </a:r>
            <a:r>
              <a:rPr lang="en-GB" sz="1350">
                <a:solidFill>
                  <a:srgbClr val="B5CEA8"/>
                </a:solidFill>
                <a:highlight>
                  <a:srgbClr val="1E1E1E"/>
                </a:highlight>
                <a:latin typeface="Courier New"/>
                <a:ea typeface="Courier New"/>
                <a:cs typeface="Courier New"/>
                <a:sym typeface="Courier New"/>
              </a:rPr>
              <a:t>3</a:t>
            </a:r>
            <a:r>
              <a:rPr lang="en-GB" sz="1350">
                <a:solidFill>
                  <a:srgbClr val="D4D4D4"/>
                </a:solidFill>
                <a:highlight>
                  <a:srgbClr val="1E1E1E"/>
                </a:highlight>
                <a:latin typeface="Courier New"/>
                <a:ea typeface="Courier New"/>
                <a:cs typeface="Courier New"/>
                <a:sym typeface="Courier New"/>
              </a:rPr>
              <a:t>, </a:t>
            </a:r>
            <a:r>
              <a:rPr lang="en-GB" sz="1350">
                <a:solidFill>
                  <a:srgbClr val="B5CEA8"/>
                </a:solidFill>
                <a:highlight>
                  <a:srgbClr val="1E1E1E"/>
                </a:highlight>
                <a:latin typeface="Courier New"/>
                <a:ea typeface="Courier New"/>
                <a:cs typeface="Courier New"/>
                <a:sym typeface="Courier New"/>
              </a:rPr>
              <a:t>4</a:t>
            </a:r>
            <a:r>
              <a:rPr lang="en-GB" sz="1350">
                <a:solidFill>
                  <a:srgbClr val="D4D4D4"/>
                </a:solidFill>
                <a:highlight>
                  <a:srgbClr val="1E1E1E"/>
                </a:highlight>
                <a:latin typeface="Courier New"/>
                <a:ea typeface="Courier New"/>
                <a:cs typeface="Courier New"/>
                <a:sym typeface="Courier New"/>
              </a:rPr>
              <a:t>]); </a:t>
            </a:r>
            <a:r>
              <a:rPr lang="en-GB" sz="1350">
                <a:solidFill>
                  <a:srgbClr val="6A9955"/>
                </a:solidFill>
                <a:highlight>
                  <a:srgbClr val="1E1E1E"/>
                </a:highlight>
                <a:latin typeface="Courier New"/>
                <a:ea typeface="Courier New"/>
                <a:cs typeface="Courier New"/>
                <a:sym typeface="Courier New"/>
              </a:rPr>
              <a:t>// array </a:t>
            </a:r>
            <a:endParaRPr sz="13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9CDCFE"/>
                </a:solidFill>
                <a:highlight>
                  <a:srgbClr val="1E1E1E"/>
                </a:highlight>
                <a:latin typeface="Courier New"/>
                <a:ea typeface="Courier New"/>
                <a:cs typeface="Courier New"/>
                <a:sym typeface="Courier New"/>
              </a:rPr>
              <a:t>a:</a:t>
            </a:r>
            <a:r>
              <a:rPr lang="en-GB" sz="1350">
                <a:solidFill>
                  <a:srgbClr val="B5CEA8"/>
                </a:solidFill>
                <a:highlight>
                  <a:srgbClr val="1E1E1E"/>
                </a:highlight>
                <a:latin typeface="Courier New"/>
                <a:ea typeface="Courier New"/>
                <a:cs typeface="Courier New"/>
                <a:sym typeface="Courier New"/>
              </a:rPr>
              <a:t>1</a:t>
            </a:r>
            <a:r>
              <a:rPr lang="en-GB" sz="1350">
                <a:solidFill>
                  <a:srgbClr val="D4D4D4"/>
                </a:solidFill>
                <a:highlight>
                  <a:srgbClr val="1E1E1E"/>
                </a:highlight>
                <a:latin typeface="Courier New"/>
                <a:ea typeface="Courier New"/>
                <a:cs typeface="Courier New"/>
                <a:sym typeface="Courier New"/>
              </a:rPr>
              <a:t>, </a:t>
            </a:r>
            <a:r>
              <a:rPr lang="en-GB" sz="1350">
                <a:solidFill>
                  <a:srgbClr val="9CDCFE"/>
                </a:solidFill>
                <a:highlight>
                  <a:srgbClr val="1E1E1E"/>
                </a:highlight>
                <a:latin typeface="Courier New"/>
                <a:ea typeface="Courier New"/>
                <a:cs typeface="Courier New"/>
                <a:sym typeface="Courier New"/>
              </a:rPr>
              <a:t>b:</a:t>
            </a:r>
            <a:r>
              <a:rPr lang="en-GB" sz="1350">
                <a:solidFill>
                  <a:srgbClr val="B5CEA8"/>
                </a:solidFill>
                <a:highlight>
                  <a:srgbClr val="1E1E1E"/>
                </a:highlight>
                <a:latin typeface="Courier New"/>
                <a:ea typeface="Courier New"/>
                <a:cs typeface="Courier New"/>
                <a:sym typeface="Courier New"/>
              </a:rPr>
              <a:t>2</a:t>
            </a:r>
            <a:r>
              <a:rPr lang="en-GB" sz="1350">
                <a:solidFill>
                  <a:srgbClr val="D4D4D4"/>
                </a:solidFill>
                <a:highlight>
                  <a:srgbClr val="1E1E1E"/>
                </a:highlight>
                <a:latin typeface="Courier New"/>
                <a:ea typeface="Courier New"/>
                <a:cs typeface="Courier New"/>
                <a:sym typeface="Courier New"/>
              </a:rPr>
              <a:t>, </a:t>
            </a:r>
            <a:r>
              <a:rPr lang="en-GB" sz="1350">
                <a:solidFill>
                  <a:srgbClr val="9CDCFE"/>
                </a:solidFill>
                <a:highlight>
                  <a:srgbClr val="1E1E1E"/>
                </a:highlight>
                <a:latin typeface="Courier New"/>
                <a:ea typeface="Courier New"/>
                <a:cs typeface="Courier New"/>
                <a:sym typeface="Courier New"/>
              </a:rPr>
              <a:t>c:</a:t>
            </a:r>
            <a:r>
              <a:rPr lang="en-GB" sz="1350">
                <a:solidFill>
                  <a:srgbClr val="B5CEA8"/>
                </a:solidFill>
                <a:highlight>
                  <a:srgbClr val="1E1E1E"/>
                </a:highlight>
                <a:latin typeface="Courier New"/>
                <a:ea typeface="Courier New"/>
                <a:cs typeface="Courier New"/>
                <a:sym typeface="Courier New"/>
              </a:rPr>
              <a:t>3</a:t>
            </a:r>
            <a:r>
              <a:rPr lang="en-GB" sz="1350">
                <a:solidFill>
                  <a:srgbClr val="D4D4D4"/>
                </a:solidFill>
                <a:highlight>
                  <a:srgbClr val="1E1E1E"/>
                </a:highlight>
                <a:latin typeface="Courier New"/>
                <a:ea typeface="Courier New"/>
                <a:cs typeface="Courier New"/>
                <a:sym typeface="Courier New"/>
              </a:rPr>
              <a:t>}); </a:t>
            </a:r>
            <a:r>
              <a:rPr lang="en-GB" sz="1350">
                <a:solidFill>
                  <a:srgbClr val="6A9955"/>
                </a:solidFill>
                <a:highlight>
                  <a:srgbClr val="1E1E1E"/>
                </a:highlight>
                <a:latin typeface="Courier New"/>
                <a:ea typeface="Courier New"/>
                <a:cs typeface="Courier New"/>
                <a:sym typeface="Courier New"/>
              </a:rPr>
              <a:t>// objeto </a:t>
            </a:r>
            <a:endParaRPr sz="1350">
              <a:solidFill>
                <a:srgbClr val="6A9955"/>
              </a:solidFill>
              <a:highlight>
                <a:srgbClr val="1E1E1E"/>
              </a:highlight>
              <a:latin typeface="Courier New"/>
              <a:ea typeface="Courier New"/>
              <a:cs typeface="Courier New"/>
              <a:sym typeface="Courier New"/>
            </a:endParaRPr>
          </a:p>
        </p:txBody>
      </p:sp>
      <p:pic>
        <p:nvPicPr>
          <p:cNvPr id="411" name="Google Shape;411;p57"/>
          <p:cNvPicPr preferRelativeResize="0"/>
          <p:nvPr/>
        </p:nvPicPr>
        <p:blipFill rotWithShape="1">
          <a:blip r:embed="rId3">
            <a:alphaModFix/>
          </a:blip>
          <a:srcRect b="0" l="0" r="48060" t="0"/>
          <a:stretch/>
        </p:blipFill>
        <p:spPr>
          <a:xfrm>
            <a:off x="5337475" y="2401213"/>
            <a:ext cx="3424524" cy="2530074"/>
          </a:xfrm>
          <a:prstGeom prst="rect">
            <a:avLst/>
          </a:prstGeom>
          <a:noFill/>
          <a:ln>
            <a:noFill/>
          </a:ln>
        </p:spPr>
      </p:pic>
      <p:pic>
        <p:nvPicPr>
          <p:cNvPr id="412" name="Google Shape;412;p57"/>
          <p:cNvPicPr preferRelativeResize="0"/>
          <p:nvPr/>
        </p:nvPicPr>
        <p:blipFill>
          <a:blip r:embed="rId4">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16" name="Shape 416"/>
        <p:cNvGrpSpPr/>
        <p:nvPr/>
      </p:nvGrpSpPr>
      <p:grpSpPr>
        <a:xfrm>
          <a:off x="0" y="0"/>
          <a:ext cx="0" cy="0"/>
          <a:chOff x="0" y="0"/>
          <a:chExt cx="0" cy="0"/>
        </a:xfrm>
      </p:grpSpPr>
      <p:sp>
        <p:nvSpPr>
          <p:cNvPr id="417" name="Google Shape;417;p58"/>
          <p:cNvSpPr txBox="1"/>
          <p:nvPr/>
        </p:nvSpPr>
        <p:spPr>
          <a:xfrm>
            <a:off x="852150" y="1183825"/>
            <a:ext cx="7809900" cy="87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Helvetica Neue Light"/>
                <a:ea typeface="Helvetica Neue Light"/>
                <a:cs typeface="Helvetica Neue Light"/>
                <a:sym typeface="Helvetica Neue Light"/>
              </a:rPr>
              <a:t>Se utiliza para imprimir mensajes de error en la consola. Resulta útil para probar código. Por default, el mensaje se resaltará en rojo.</a:t>
            </a:r>
            <a:endParaRPr sz="1800">
              <a:latin typeface="Helvetica Neue Light"/>
              <a:ea typeface="Helvetica Neue Light"/>
              <a:cs typeface="Helvetica Neue Light"/>
              <a:sym typeface="Helvetica Neue Light"/>
            </a:endParaRPr>
          </a:p>
        </p:txBody>
      </p:sp>
      <p:sp>
        <p:nvSpPr>
          <p:cNvPr id="418" name="Google Shape;418;p58"/>
          <p:cNvSpPr txBox="1"/>
          <p:nvPr/>
        </p:nvSpPr>
        <p:spPr>
          <a:xfrm>
            <a:off x="852150" y="590875"/>
            <a:ext cx="4465800" cy="59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console.error()</a:t>
            </a:r>
            <a:endParaRPr sz="2600">
              <a:latin typeface="Anton"/>
              <a:ea typeface="Anton"/>
              <a:cs typeface="Anton"/>
              <a:sym typeface="Anton"/>
            </a:endParaRPr>
          </a:p>
        </p:txBody>
      </p:sp>
      <p:sp>
        <p:nvSpPr>
          <p:cNvPr id="419" name="Google Shape;419;p58"/>
          <p:cNvSpPr txBox="1"/>
          <p:nvPr/>
        </p:nvSpPr>
        <p:spPr>
          <a:xfrm>
            <a:off x="382000" y="2401225"/>
            <a:ext cx="3660300" cy="2336700"/>
          </a:xfrm>
          <a:prstGeom prst="rect">
            <a:avLst/>
          </a:prstGeom>
          <a:solidFill>
            <a:srgbClr val="1E1E1E"/>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GB" sz="1350">
                <a:solidFill>
                  <a:srgbClr val="6A9955"/>
                </a:solidFill>
                <a:highlight>
                  <a:srgbClr val="1E1E1E"/>
                </a:highlight>
                <a:latin typeface="Courier New"/>
                <a:ea typeface="Courier New"/>
                <a:cs typeface="Courier New"/>
                <a:sym typeface="Courier New"/>
              </a:rPr>
              <a:t>// console.error() método  </a:t>
            </a:r>
            <a:endParaRPr sz="13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error</a:t>
            </a:r>
            <a:r>
              <a:rPr lang="en-GB" sz="1350">
                <a:solidFill>
                  <a:srgbClr val="D4D4D4"/>
                </a:solidFill>
                <a:highlight>
                  <a:srgbClr val="1E1E1E"/>
                </a:highlight>
                <a:latin typeface="Courier New"/>
                <a:ea typeface="Courier New"/>
                <a:cs typeface="Courier New"/>
                <a:sym typeface="Courier New"/>
              </a:rPr>
              <a:t>(</a:t>
            </a:r>
            <a:r>
              <a:rPr lang="en-GB" sz="1350">
                <a:solidFill>
                  <a:srgbClr val="CE9178"/>
                </a:solidFill>
                <a:highlight>
                  <a:srgbClr val="1E1E1E"/>
                </a:highlight>
                <a:latin typeface="Courier New"/>
                <a:ea typeface="Courier New"/>
                <a:cs typeface="Courier New"/>
                <a:sym typeface="Courier New"/>
              </a:rPr>
              <a:t>'Este es un simple error'</a:t>
            </a:r>
            <a:r>
              <a:rPr lang="en-GB" sz="1350">
                <a:solidFill>
                  <a:srgbClr val="D4D4D4"/>
                </a:solidFill>
                <a:highlight>
                  <a:srgbClr val="1E1E1E"/>
                </a:highlight>
                <a:latin typeface="Courier New"/>
                <a:ea typeface="Courier New"/>
                <a:cs typeface="Courier New"/>
                <a:sym typeface="Courier New"/>
              </a:rPr>
              <a:t>);</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350">
              <a:solidFill>
                <a:srgbClr val="6A9955"/>
              </a:solidFill>
              <a:highlight>
                <a:srgbClr val="1E1E1E"/>
              </a:highlight>
              <a:latin typeface="Courier New"/>
              <a:ea typeface="Courier New"/>
              <a:cs typeface="Courier New"/>
              <a:sym typeface="Courier New"/>
            </a:endParaRPr>
          </a:p>
        </p:txBody>
      </p:sp>
      <p:pic>
        <p:nvPicPr>
          <p:cNvPr id="420" name="Google Shape;420;p58"/>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21" name="Google Shape;421;p58"/>
          <p:cNvPicPr preferRelativeResize="0"/>
          <p:nvPr/>
        </p:nvPicPr>
        <p:blipFill>
          <a:blip r:embed="rId4">
            <a:alphaModFix/>
          </a:blip>
          <a:stretch>
            <a:fillRect/>
          </a:stretch>
        </p:blipFill>
        <p:spPr>
          <a:xfrm>
            <a:off x="4431721" y="2693725"/>
            <a:ext cx="4542675" cy="17517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25" name="Shape 425"/>
        <p:cNvGrpSpPr/>
        <p:nvPr/>
      </p:nvGrpSpPr>
      <p:grpSpPr>
        <a:xfrm>
          <a:off x="0" y="0"/>
          <a:ext cx="0" cy="0"/>
          <a:chOff x="0" y="0"/>
          <a:chExt cx="0" cy="0"/>
        </a:xfrm>
      </p:grpSpPr>
      <p:sp>
        <p:nvSpPr>
          <p:cNvPr id="426" name="Google Shape;426;p59"/>
          <p:cNvSpPr txBox="1"/>
          <p:nvPr/>
        </p:nvSpPr>
        <p:spPr>
          <a:xfrm>
            <a:off x="852150" y="1183825"/>
            <a:ext cx="7809900" cy="87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Helvetica Neue Light"/>
                <a:ea typeface="Helvetica Neue Light"/>
                <a:cs typeface="Helvetica Neue Light"/>
                <a:sym typeface="Helvetica Neue Light"/>
              </a:rPr>
              <a:t>Se utiliza para imprimir mensajes de advertencia en la consola. Por default, el mensaje se resaltará en amarillo.</a:t>
            </a:r>
            <a:endParaRPr sz="1800">
              <a:latin typeface="Helvetica Neue Light"/>
              <a:ea typeface="Helvetica Neue Light"/>
              <a:cs typeface="Helvetica Neue Light"/>
              <a:sym typeface="Helvetica Neue Light"/>
            </a:endParaRPr>
          </a:p>
        </p:txBody>
      </p:sp>
      <p:sp>
        <p:nvSpPr>
          <p:cNvPr id="427" name="Google Shape;427;p59"/>
          <p:cNvSpPr txBox="1"/>
          <p:nvPr/>
        </p:nvSpPr>
        <p:spPr>
          <a:xfrm>
            <a:off x="852150" y="590875"/>
            <a:ext cx="4465800" cy="59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console.warn()</a:t>
            </a:r>
            <a:endParaRPr sz="2600">
              <a:latin typeface="Anton"/>
              <a:ea typeface="Anton"/>
              <a:cs typeface="Anton"/>
              <a:sym typeface="Anton"/>
            </a:endParaRPr>
          </a:p>
        </p:txBody>
      </p:sp>
      <p:sp>
        <p:nvSpPr>
          <p:cNvPr id="428" name="Google Shape;428;p59"/>
          <p:cNvSpPr txBox="1"/>
          <p:nvPr/>
        </p:nvSpPr>
        <p:spPr>
          <a:xfrm>
            <a:off x="382000" y="2401225"/>
            <a:ext cx="3297600" cy="2336700"/>
          </a:xfrm>
          <a:prstGeom prst="rect">
            <a:avLst/>
          </a:prstGeom>
          <a:solidFill>
            <a:srgbClr val="1E1E1E"/>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GB" sz="1350">
                <a:solidFill>
                  <a:srgbClr val="6A9955"/>
                </a:solidFill>
                <a:highlight>
                  <a:srgbClr val="1E1E1E"/>
                </a:highlight>
                <a:latin typeface="Courier New"/>
                <a:ea typeface="Courier New"/>
                <a:cs typeface="Courier New"/>
                <a:sym typeface="Courier New"/>
              </a:rPr>
              <a:t>// console.error() método  </a:t>
            </a:r>
            <a:endParaRPr sz="13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warn</a:t>
            </a:r>
            <a:r>
              <a:rPr lang="en-GB" sz="1350">
                <a:solidFill>
                  <a:srgbClr val="D4D4D4"/>
                </a:solidFill>
                <a:highlight>
                  <a:srgbClr val="1E1E1E"/>
                </a:highlight>
                <a:latin typeface="Courier New"/>
                <a:ea typeface="Courier New"/>
                <a:cs typeface="Courier New"/>
                <a:sym typeface="Courier New"/>
              </a:rPr>
              <a:t>(</a:t>
            </a:r>
            <a:r>
              <a:rPr lang="en-GB" sz="1350">
                <a:solidFill>
                  <a:srgbClr val="CE9178"/>
                </a:solidFill>
                <a:highlight>
                  <a:srgbClr val="1E1E1E"/>
                </a:highlight>
                <a:latin typeface="Courier New"/>
                <a:ea typeface="Courier New"/>
                <a:cs typeface="Courier New"/>
                <a:sym typeface="Courier New"/>
              </a:rPr>
              <a:t>'Esta es una advertencia'</a:t>
            </a:r>
            <a:r>
              <a:rPr lang="en-GB" sz="1350">
                <a:solidFill>
                  <a:srgbClr val="D4D4D4"/>
                </a:solidFill>
                <a:highlight>
                  <a:srgbClr val="1E1E1E"/>
                </a:highlight>
                <a:latin typeface="Courier New"/>
                <a:ea typeface="Courier New"/>
                <a:cs typeface="Courier New"/>
                <a:sym typeface="Courier New"/>
              </a:rPr>
              <a:t>);</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350">
              <a:solidFill>
                <a:srgbClr val="6A9955"/>
              </a:solidFill>
              <a:highlight>
                <a:srgbClr val="1E1E1E"/>
              </a:highlight>
              <a:latin typeface="Courier New"/>
              <a:ea typeface="Courier New"/>
              <a:cs typeface="Courier New"/>
              <a:sym typeface="Courier New"/>
            </a:endParaRPr>
          </a:p>
        </p:txBody>
      </p:sp>
      <p:pic>
        <p:nvPicPr>
          <p:cNvPr id="429" name="Google Shape;429;p59"/>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30" name="Google Shape;430;p59"/>
          <p:cNvPicPr preferRelativeResize="0"/>
          <p:nvPr/>
        </p:nvPicPr>
        <p:blipFill>
          <a:blip r:embed="rId4">
            <a:alphaModFix/>
          </a:blip>
          <a:stretch>
            <a:fillRect/>
          </a:stretch>
        </p:blipFill>
        <p:spPr>
          <a:xfrm>
            <a:off x="3866625" y="2628775"/>
            <a:ext cx="5209276" cy="18029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34" name="Shape 434"/>
        <p:cNvGrpSpPr/>
        <p:nvPr/>
      </p:nvGrpSpPr>
      <p:grpSpPr>
        <a:xfrm>
          <a:off x="0" y="0"/>
          <a:ext cx="0" cy="0"/>
          <a:chOff x="0" y="0"/>
          <a:chExt cx="0" cy="0"/>
        </a:xfrm>
      </p:grpSpPr>
      <p:sp>
        <p:nvSpPr>
          <p:cNvPr id="435" name="Google Shape;435;p60"/>
          <p:cNvSpPr txBox="1"/>
          <p:nvPr/>
        </p:nvSpPr>
        <p:spPr>
          <a:xfrm>
            <a:off x="852150" y="1183825"/>
            <a:ext cx="7809900" cy="87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Helvetica Neue Light"/>
                <a:ea typeface="Helvetica Neue Light"/>
                <a:cs typeface="Helvetica Neue Light"/>
                <a:sym typeface="Helvetica Neue Light"/>
              </a:rPr>
              <a:t>Se utiliza para limpiar la consola. En el caso de Chrome, aparecerá un mensaje dando aviso. En el caso de Firefox, no aparecerá nada.</a:t>
            </a:r>
            <a:endParaRPr sz="1800">
              <a:latin typeface="Helvetica Neue Light"/>
              <a:ea typeface="Helvetica Neue Light"/>
              <a:cs typeface="Helvetica Neue Light"/>
              <a:sym typeface="Helvetica Neue Light"/>
            </a:endParaRPr>
          </a:p>
        </p:txBody>
      </p:sp>
      <p:sp>
        <p:nvSpPr>
          <p:cNvPr id="436" name="Google Shape;436;p60"/>
          <p:cNvSpPr txBox="1"/>
          <p:nvPr/>
        </p:nvSpPr>
        <p:spPr>
          <a:xfrm>
            <a:off x="852150" y="590875"/>
            <a:ext cx="4465800" cy="59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console.clear()</a:t>
            </a:r>
            <a:endParaRPr sz="2600">
              <a:latin typeface="Anton"/>
              <a:ea typeface="Anton"/>
              <a:cs typeface="Anton"/>
              <a:sym typeface="Anton"/>
            </a:endParaRPr>
          </a:p>
        </p:txBody>
      </p:sp>
      <p:sp>
        <p:nvSpPr>
          <p:cNvPr id="437" name="Google Shape;437;p60"/>
          <p:cNvSpPr txBox="1"/>
          <p:nvPr/>
        </p:nvSpPr>
        <p:spPr>
          <a:xfrm>
            <a:off x="382000" y="2401225"/>
            <a:ext cx="3297600" cy="2336700"/>
          </a:xfrm>
          <a:prstGeom prst="rect">
            <a:avLst/>
          </a:prstGeom>
          <a:solidFill>
            <a:srgbClr val="1E1E1E"/>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GB" sz="1350">
                <a:solidFill>
                  <a:srgbClr val="6A9955"/>
                </a:solidFill>
                <a:highlight>
                  <a:srgbClr val="1E1E1E"/>
                </a:highlight>
                <a:latin typeface="Courier New"/>
                <a:ea typeface="Courier New"/>
                <a:cs typeface="Courier New"/>
                <a:sym typeface="Courier New"/>
              </a:rPr>
              <a:t>// console.clear() método  </a:t>
            </a:r>
            <a:endParaRPr sz="13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clear()</a:t>
            </a:r>
            <a:r>
              <a:rPr lang="en-GB" sz="1350">
                <a:solidFill>
                  <a:srgbClr val="D4D4D4"/>
                </a:solidFill>
                <a:highlight>
                  <a:srgbClr val="1E1E1E"/>
                </a:highlight>
                <a:latin typeface="Courier New"/>
                <a:ea typeface="Courier New"/>
                <a:cs typeface="Courier New"/>
                <a:sym typeface="Courier New"/>
              </a:rPr>
              <a:t>;</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350">
              <a:solidFill>
                <a:srgbClr val="6A9955"/>
              </a:solidFill>
              <a:highlight>
                <a:srgbClr val="1E1E1E"/>
              </a:highlight>
              <a:latin typeface="Courier New"/>
              <a:ea typeface="Courier New"/>
              <a:cs typeface="Courier New"/>
              <a:sym typeface="Courier New"/>
            </a:endParaRPr>
          </a:p>
        </p:txBody>
      </p:sp>
      <p:pic>
        <p:nvPicPr>
          <p:cNvPr id="438" name="Google Shape;438;p60"/>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39" name="Google Shape;439;p60"/>
          <p:cNvPicPr preferRelativeResize="0"/>
          <p:nvPr/>
        </p:nvPicPr>
        <p:blipFill>
          <a:blip r:embed="rId4">
            <a:alphaModFix/>
          </a:blip>
          <a:stretch>
            <a:fillRect/>
          </a:stretch>
        </p:blipFill>
        <p:spPr>
          <a:xfrm>
            <a:off x="3805125" y="2625575"/>
            <a:ext cx="5159600" cy="188801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443" name="Shape 443"/>
        <p:cNvGrpSpPr/>
        <p:nvPr/>
      </p:nvGrpSpPr>
      <p:grpSpPr>
        <a:xfrm>
          <a:off x="0" y="0"/>
          <a:ext cx="0" cy="0"/>
          <a:chOff x="0" y="0"/>
          <a:chExt cx="0" cy="0"/>
        </a:xfrm>
      </p:grpSpPr>
      <p:pic>
        <p:nvPicPr>
          <p:cNvPr id="444" name="Google Shape;444;p61"/>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45" name="Google Shape;445;p61"/>
          <p:cNvPicPr preferRelativeResize="0"/>
          <p:nvPr/>
        </p:nvPicPr>
        <p:blipFill rotWithShape="1">
          <a:blip r:embed="rId4">
            <a:alphaModFix/>
          </a:blip>
          <a:srcRect b="0" l="0" r="0" t="0"/>
          <a:stretch/>
        </p:blipFill>
        <p:spPr>
          <a:xfrm>
            <a:off x="7509825" y="-7"/>
            <a:ext cx="1634174" cy="639850"/>
          </a:xfrm>
          <a:prstGeom prst="rect">
            <a:avLst/>
          </a:prstGeom>
          <a:noFill/>
          <a:ln>
            <a:noFill/>
          </a:ln>
        </p:spPr>
      </p:pic>
      <p:sp>
        <p:nvSpPr>
          <p:cNvPr id="446" name="Google Shape;446;p61"/>
          <p:cNvSpPr txBox="1"/>
          <p:nvPr/>
        </p:nvSpPr>
        <p:spPr>
          <a:xfrm>
            <a:off x="1760400" y="2077200"/>
            <a:ext cx="56232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Probemos la Consola Web!</a:t>
            </a:r>
            <a:endParaRPr i="1" sz="3600">
              <a:latin typeface="Anton"/>
              <a:ea typeface="Anton"/>
              <a:cs typeface="Anton"/>
              <a:sym typeface="Anton"/>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450" name="Shape 450"/>
        <p:cNvGrpSpPr/>
        <p:nvPr/>
      </p:nvGrpSpPr>
      <p:grpSpPr>
        <a:xfrm>
          <a:off x="0" y="0"/>
          <a:ext cx="0" cy="0"/>
          <a:chOff x="0" y="0"/>
          <a:chExt cx="0" cy="0"/>
        </a:xfrm>
      </p:grpSpPr>
      <p:sp>
        <p:nvSpPr>
          <p:cNvPr id="451" name="Google Shape;451;p62"/>
          <p:cNvSpPr txBox="1"/>
          <p:nvPr/>
        </p:nvSpPr>
        <p:spPr>
          <a:xfrm>
            <a:off x="1760400" y="2077200"/>
            <a:ext cx="56232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Javascript en el backend</a:t>
            </a:r>
            <a:endParaRPr i="1" sz="3600">
              <a:latin typeface="Anton"/>
              <a:ea typeface="Anton"/>
              <a:cs typeface="Anton"/>
              <a:sym typeface="Anton"/>
            </a:endParaRPr>
          </a:p>
        </p:txBody>
      </p:sp>
      <p:pic>
        <p:nvPicPr>
          <p:cNvPr id="452" name="Google Shape;452;p62"/>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56" name="Shape 456"/>
        <p:cNvGrpSpPr/>
        <p:nvPr/>
      </p:nvGrpSpPr>
      <p:grpSpPr>
        <a:xfrm>
          <a:off x="0" y="0"/>
          <a:ext cx="0" cy="0"/>
          <a:chOff x="0" y="0"/>
          <a:chExt cx="0" cy="0"/>
        </a:xfrm>
      </p:grpSpPr>
      <p:sp>
        <p:nvSpPr>
          <p:cNvPr id="457" name="Google Shape;457;p63"/>
          <p:cNvSpPr txBox="1"/>
          <p:nvPr/>
        </p:nvSpPr>
        <p:spPr>
          <a:xfrm>
            <a:off x="852150" y="1208500"/>
            <a:ext cx="7821300" cy="3174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2000">
                <a:solidFill>
                  <a:schemeClr val="dk1"/>
                </a:solidFill>
                <a:latin typeface="Helvetica Neue Light"/>
                <a:ea typeface="Helvetica Neue Light"/>
                <a:cs typeface="Helvetica Neue Light"/>
                <a:sym typeface="Helvetica Neue Light"/>
              </a:rPr>
              <a:t>Al trabajar en el Back End de una aplicación web, una de las herramientas que más utilizaremos será la </a:t>
            </a:r>
            <a:r>
              <a:rPr b="1" lang="en-GB" sz="2000">
                <a:solidFill>
                  <a:schemeClr val="dk1"/>
                </a:solidFill>
                <a:latin typeface="Helvetica Neue"/>
                <a:ea typeface="Helvetica Neue"/>
                <a:cs typeface="Helvetica Neue"/>
                <a:sym typeface="Helvetica Neue"/>
              </a:rPr>
              <a:t>Consola CLI</a:t>
            </a:r>
            <a:endParaRPr b="1" sz="2000">
              <a:solidFill>
                <a:schemeClr val="dk1"/>
              </a:solidFill>
              <a:latin typeface="Helvetica Neue"/>
              <a:ea typeface="Helvetica Neue"/>
              <a:cs typeface="Helvetica Neue"/>
              <a:sym typeface="Helvetica Neue"/>
            </a:endParaRPr>
          </a:p>
        </p:txBody>
      </p:sp>
      <p:pic>
        <p:nvPicPr>
          <p:cNvPr id="458" name="Google Shape;458;p63"/>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59" name="Google Shape;459;p63"/>
          <p:cNvSpPr txBox="1"/>
          <p:nvPr/>
        </p:nvSpPr>
        <p:spPr>
          <a:xfrm>
            <a:off x="852150" y="590875"/>
            <a:ext cx="4009200" cy="87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La Consola CLI</a:t>
            </a:r>
            <a:endParaRPr sz="2600">
              <a:latin typeface="Anton"/>
              <a:ea typeface="Anton"/>
              <a:cs typeface="Anton"/>
              <a:sym typeface="Anto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19"/>
          <p:cNvPicPr preferRelativeResize="0"/>
          <p:nvPr/>
        </p:nvPicPr>
        <p:blipFill rotWithShape="1">
          <a:blip r:embed="rId3">
            <a:alphaModFix/>
          </a:blip>
          <a:srcRect b="0" l="0" r="0" t="0"/>
          <a:stretch/>
        </p:blipFill>
        <p:spPr>
          <a:xfrm>
            <a:off x="5693475" y="1938299"/>
            <a:ext cx="1379450" cy="1379450"/>
          </a:xfrm>
          <a:prstGeom prst="rect">
            <a:avLst/>
          </a:prstGeom>
          <a:noFill/>
          <a:ln>
            <a:noFill/>
          </a:ln>
        </p:spPr>
      </p:pic>
      <p:sp>
        <p:nvSpPr>
          <p:cNvPr id="96" name="Google Shape;96;p19"/>
          <p:cNvSpPr txBox="1"/>
          <p:nvPr/>
        </p:nvSpPr>
        <p:spPr>
          <a:xfrm>
            <a:off x="207450" y="986850"/>
            <a:ext cx="8729100" cy="725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sz="1800" u="none" cap="none" strike="noStrike">
                <a:solidFill>
                  <a:srgbClr val="000000"/>
                </a:solidFill>
                <a:latin typeface="Helvetica Neue Light"/>
                <a:ea typeface="Helvetica Neue Light"/>
                <a:cs typeface="Helvetica Neue Light"/>
                <a:sym typeface="Helvetica Neue Light"/>
              </a:rPr>
              <a:t>Son actividades o ejercicios que se realizan </a:t>
            </a:r>
            <a:r>
              <a:rPr lang="en-GB" sz="1800">
                <a:latin typeface="Helvetica Neue Light"/>
                <a:ea typeface="Helvetica Neue Light"/>
                <a:cs typeface="Helvetica Neue Light"/>
                <a:sym typeface="Helvetica Neue Light"/>
              </a:rPr>
              <a:t>durante la cursada, para</a:t>
            </a:r>
            <a:r>
              <a:rPr i="0" lang="en-GB" sz="1800" u="none" cap="none" strike="noStrike">
                <a:solidFill>
                  <a:srgbClr val="000000"/>
                </a:solidFill>
                <a:latin typeface="Helvetica Neue Light"/>
                <a:ea typeface="Helvetica Neue Light"/>
                <a:cs typeface="Helvetica Neue Light"/>
                <a:sym typeface="Helvetica Neue Light"/>
              </a:rPr>
              <a:t> enfocarse en </a:t>
            </a:r>
            <a:endParaRPr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800"/>
              <a:buFont typeface="Arial"/>
              <a:buNone/>
            </a:pPr>
            <a:r>
              <a:rPr i="0" lang="en-GB" sz="1800" u="none" cap="none" strike="noStrike">
                <a:solidFill>
                  <a:srgbClr val="000000"/>
                </a:solidFill>
                <a:latin typeface="Helvetica Neue Light"/>
                <a:ea typeface="Helvetica Neue Light"/>
                <a:cs typeface="Helvetica Neue Light"/>
                <a:sym typeface="Helvetica Neue Light"/>
              </a:rPr>
              <a:t>la práctica. </a:t>
            </a:r>
            <a:endParaRPr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Helvetica Neue Light"/>
              <a:ea typeface="Helvetica Neue Light"/>
              <a:cs typeface="Helvetica Neue Light"/>
              <a:sym typeface="Helvetica Neue Light"/>
            </a:endParaRPr>
          </a:p>
        </p:txBody>
      </p:sp>
      <p:pic>
        <p:nvPicPr>
          <p:cNvPr id="97" name="Google Shape;97;p19"/>
          <p:cNvPicPr preferRelativeResize="0"/>
          <p:nvPr/>
        </p:nvPicPr>
        <p:blipFill rotWithShape="1">
          <a:blip r:embed="rId4">
            <a:alphaModFix/>
          </a:blip>
          <a:srcRect b="0" l="0" r="0" t="0"/>
          <a:stretch/>
        </p:blipFill>
        <p:spPr>
          <a:xfrm>
            <a:off x="7750025" y="4693400"/>
            <a:ext cx="1186526" cy="330675"/>
          </a:xfrm>
          <a:prstGeom prst="rect">
            <a:avLst/>
          </a:prstGeom>
          <a:noFill/>
          <a:ln>
            <a:noFill/>
          </a:ln>
        </p:spPr>
      </p:pic>
      <p:sp>
        <p:nvSpPr>
          <p:cNvPr id="98" name="Google Shape;98;p19"/>
          <p:cNvSpPr txBox="1"/>
          <p:nvPr/>
        </p:nvSpPr>
        <p:spPr>
          <a:xfrm>
            <a:off x="4522125" y="3393923"/>
            <a:ext cx="3651000" cy="121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500"/>
              <a:buFont typeface="Arial"/>
              <a:buNone/>
            </a:pPr>
            <a:r>
              <a:rPr b="1" lang="en-GB" sz="1500">
                <a:solidFill>
                  <a:schemeClr val="dk1"/>
                </a:solidFill>
                <a:latin typeface="Helvetica Neue"/>
                <a:ea typeface="Helvetica Neue"/>
                <a:cs typeface="Helvetica Neue"/>
                <a:sym typeface="Helvetica Neue"/>
              </a:rPr>
              <a:t>Entregas del Proyecto Final</a:t>
            </a:r>
            <a:endParaRPr b="1" sz="1500">
              <a:latin typeface="Helvetica Neue"/>
              <a:ea typeface="Helvetica Neue"/>
              <a:cs typeface="Helvetica Neue"/>
              <a:sym typeface="Helvetica Neue"/>
            </a:endParaRPr>
          </a:p>
          <a:p>
            <a:pPr indent="0" lvl="0" marL="0" marR="0" rtl="0" algn="ctr">
              <a:lnSpc>
                <a:spcPct val="115000"/>
              </a:lnSpc>
              <a:spcBef>
                <a:spcPts val="0"/>
              </a:spcBef>
              <a:spcAft>
                <a:spcPts val="0"/>
              </a:spcAft>
              <a:buClr>
                <a:schemeClr val="dk1"/>
              </a:buClr>
              <a:buSzPts val="1100"/>
              <a:buFont typeface="Arial"/>
              <a:buNone/>
            </a:pPr>
            <a:r>
              <a:rPr lang="en-GB">
                <a:latin typeface="Helvetica Neue Light"/>
                <a:ea typeface="Helvetica Neue Light"/>
                <a:cs typeface="Helvetica Neue Light"/>
                <a:sym typeface="Helvetica Neue Light"/>
              </a:rPr>
              <a:t>Entregas con el estado de avance de tu </a:t>
            </a:r>
            <a:r>
              <a:rPr b="1" lang="en-GB">
                <a:latin typeface="Helvetica Neue"/>
                <a:ea typeface="Helvetica Neue"/>
                <a:cs typeface="Helvetica Neue"/>
                <a:sym typeface="Helvetica Neue"/>
              </a:rPr>
              <a:t>proyecto final</a:t>
            </a:r>
            <a:r>
              <a:rPr lang="en-GB">
                <a:latin typeface="Helvetica Neue Light"/>
                <a:ea typeface="Helvetica Neue Light"/>
                <a:cs typeface="Helvetica Neue Light"/>
                <a:sym typeface="Helvetica Neue Light"/>
              </a:rPr>
              <a:t> que deberás subir a la plataforma a lo largo del curso y </a:t>
            </a:r>
            <a:r>
              <a:rPr lang="en-GB">
                <a:solidFill>
                  <a:schemeClr val="dk1"/>
                </a:solidFill>
                <a:latin typeface="Helvetica Neue Light"/>
                <a:ea typeface="Helvetica Neue Light"/>
                <a:cs typeface="Helvetica Neue Light"/>
                <a:sym typeface="Helvetica Neue Light"/>
              </a:rPr>
              <a:t>hasta 7 días luego de la clase</a:t>
            </a:r>
            <a:r>
              <a:rPr lang="en-GB">
                <a:latin typeface="Helvetica Neue Light"/>
                <a:ea typeface="Helvetica Neue Light"/>
                <a:cs typeface="Helvetica Neue Light"/>
                <a:sym typeface="Helvetica Neue Light"/>
              </a:rPr>
              <a:t>, para ser corregidas por tu docente o tutor/a. </a:t>
            </a:r>
            <a:endParaRPr>
              <a:latin typeface="Helvetica Neue Light"/>
              <a:ea typeface="Helvetica Neue Light"/>
              <a:cs typeface="Helvetica Neue Light"/>
              <a:sym typeface="Helvetica Neue Light"/>
            </a:endParaRPr>
          </a:p>
        </p:txBody>
      </p:sp>
      <p:sp>
        <p:nvSpPr>
          <p:cNvPr id="99" name="Google Shape;99;p19"/>
          <p:cNvSpPr txBox="1"/>
          <p:nvPr/>
        </p:nvSpPr>
        <p:spPr>
          <a:xfrm>
            <a:off x="1398000" y="157150"/>
            <a:ext cx="66207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0" i="1" sz="3600" u="none" cap="none" strike="noStrike">
              <a:solidFill>
                <a:srgbClr val="000000"/>
              </a:solidFill>
              <a:latin typeface="Anton"/>
              <a:ea typeface="Anton"/>
              <a:cs typeface="Anton"/>
              <a:sym typeface="Anton"/>
            </a:endParaRPr>
          </a:p>
        </p:txBody>
      </p:sp>
      <p:sp>
        <p:nvSpPr>
          <p:cNvPr id="100" name="Google Shape;100;p19"/>
          <p:cNvSpPr/>
          <p:nvPr/>
        </p:nvSpPr>
        <p:spPr>
          <a:xfrm>
            <a:off x="6691025" y="1876725"/>
            <a:ext cx="381900" cy="381900"/>
          </a:xfrm>
          <a:prstGeom prst="ellipse">
            <a:avLst/>
          </a:prstGeom>
          <a:solidFill>
            <a:srgbClr val="222222"/>
          </a:solid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b="1" lang="en-GB">
                <a:solidFill>
                  <a:srgbClr val="FFFFFF"/>
                </a:solidFill>
                <a:latin typeface="Helvetica Neue"/>
                <a:ea typeface="Helvetica Neue"/>
                <a:cs typeface="Helvetica Neue"/>
                <a:sym typeface="Helvetica Neue"/>
              </a:rPr>
              <a:t>1</a:t>
            </a:r>
            <a:endParaRPr b="1">
              <a:solidFill>
                <a:srgbClr val="FFFFFF"/>
              </a:solidFill>
              <a:latin typeface="Helvetica Neue"/>
              <a:ea typeface="Helvetica Neue"/>
              <a:cs typeface="Helvetica Neue"/>
              <a:sym typeface="Helvetica Neue"/>
            </a:endParaRPr>
          </a:p>
        </p:txBody>
      </p:sp>
      <p:sp>
        <p:nvSpPr>
          <p:cNvPr id="101" name="Google Shape;101;p19"/>
          <p:cNvSpPr txBox="1"/>
          <p:nvPr/>
        </p:nvSpPr>
        <p:spPr>
          <a:xfrm>
            <a:off x="581325" y="3393922"/>
            <a:ext cx="3651000" cy="1379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500"/>
              <a:buFont typeface="Arial"/>
              <a:buNone/>
            </a:pPr>
            <a:r>
              <a:rPr b="1" lang="en-GB" sz="1500">
                <a:solidFill>
                  <a:schemeClr val="dk1"/>
                </a:solidFill>
                <a:latin typeface="Helvetica Neue"/>
                <a:ea typeface="Helvetica Neue"/>
                <a:cs typeface="Helvetica Neue"/>
                <a:sym typeface="Helvetica Neue"/>
              </a:rPr>
              <a:t>Desafíos complementarios</a:t>
            </a:r>
            <a:endParaRPr b="1" sz="1500">
              <a:solidFill>
                <a:schemeClr val="dk1"/>
              </a:solidFill>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500"/>
              <a:buFont typeface="Arial"/>
              <a:buNone/>
            </a:pPr>
            <a:r>
              <a:rPr lang="en-GB">
                <a:solidFill>
                  <a:schemeClr val="dk1"/>
                </a:solidFill>
                <a:latin typeface="Helvetica Neue Light"/>
                <a:ea typeface="Helvetica Neue Light"/>
                <a:cs typeface="Helvetica Neue Light"/>
                <a:sym typeface="Helvetica Neue Light"/>
              </a:rPr>
              <a:t>Desafíos que complementan a los entregables. Son optativos y, de ser subidos a la plataforma a tiempo y aprobados, suman puntos para el top 10. </a:t>
            </a:r>
            <a:endParaRPr>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500"/>
              <a:buFont typeface="Arial"/>
              <a:buNone/>
            </a:pPr>
            <a:r>
              <a:t/>
            </a:r>
            <a:endParaRPr b="1" sz="1500">
              <a:latin typeface="Helvetica Neue"/>
              <a:ea typeface="Helvetica Neue"/>
              <a:cs typeface="Helvetica Neue"/>
              <a:sym typeface="Helvetica Neue"/>
            </a:endParaRPr>
          </a:p>
        </p:txBody>
      </p:sp>
      <p:pic>
        <p:nvPicPr>
          <p:cNvPr id="102" name="Google Shape;102;p19"/>
          <p:cNvPicPr preferRelativeResize="0"/>
          <p:nvPr/>
        </p:nvPicPr>
        <p:blipFill>
          <a:blip r:embed="rId5">
            <a:alphaModFix/>
          </a:blip>
          <a:stretch>
            <a:fillRect/>
          </a:stretch>
        </p:blipFill>
        <p:spPr>
          <a:xfrm>
            <a:off x="1781637" y="2001413"/>
            <a:ext cx="1250376" cy="1253225"/>
          </a:xfrm>
          <a:prstGeom prst="rect">
            <a:avLst/>
          </a:prstGeom>
          <a:noFill/>
          <a:ln>
            <a:noFill/>
          </a:ln>
        </p:spPr>
      </p:pic>
      <p:sp>
        <p:nvSpPr>
          <p:cNvPr id="103" name="Google Shape;103;p19"/>
          <p:cNvSpPr txBox="1"/>
          <p:nvPr/>
        </p:nvSpPr>
        <p:spPr>
          <a:xfrm>
            <a:off x="1398000" y="157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n-GB" sz="3600" u="none" cap="none" strike="noStrike">
                <a:solidFill>
                  <a:srgbClr val="000000"/>
                </a:solidFill>
                <a:latin typeface="Anton"/>
                <a:ea typeface="Anton"/>
                <a:cs typeface="Anton"/>
                <a:sym typeface="Anton"/>
              </a:rPr>
              <a:t>DESAFÍOS Y ENTREGABLES</a:t>
            </a:r>
            <a:endParaRPr b="0" i="1" sz="3600" u="none" cap="none" strike="noStrike">
              <a:solidFill>
                <a:srgbClr val="000000"/>
              </a:solidFill>
              <a:latin typeface="Anton"/>
              <a:ea typeface="Anton"/>
              <a:cs typeface="Anton"/>
              <a:sym typeface="Anton"/>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63" name="Shape 463"/>
        <p:cNvGrpSpPr/>
        <p:nvPr/>
      </p:nvGrpSpPr>
      <p:grpSpPr>
        <a:xfrm>
          <a:off x="0" y="0"/>
          <a:ext cx="0" cy="0"/>
          <a:chOff x="0" y="0"/>
          <a:chExt cx="0" cy="0"/>
        </a:xfrm>
      </p:grpSpPr>
      <p:sp>
        <p:nvSpPr>
          <p:cNvPr id="464" name="Google Shape;464;p64"/>
          <p:cNvSpPr txBox="1"/>
          <p:nvPr/>
        </p:nvSpPr>
        <p:spPr>
          <a:xfrm>
            <a:off x="852150" y="1208500"/>
            <a:ext cx="7821300" cy="3174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Font typeface="Helvetica Neue Light"/>
              <a:buAutoNum type="arabicPeriod"/>
            </a:pPr>
            <a:r>
              <a:rPr lang="en-GB" sz="2000">
                <a:latin typeface="Helvetica Neue Light"/>
                <a:ea typeface="Helvetica Neue Light"/>
                <a:cs typeface="Helvetica Neue Light"/>
                <a:sym typeface="Helvetica Neue Light"/>
              </a:rPr>
              <a:t>Es una interfaz de línea de comandos (</a:t>
            </a:r>
            <a:r>
              <a:rPr b="1" lang="en-GB" sz="2000">
                <a:latin typeface="Helvetica Neue"/>
                <a:ea typeface="Helvetica Neue"/>
                <a:cs typeface="Helvetica Neue"/>
                <a:sym typeface="Helvetica Neue"/>
              </a:rPr>
              <a:t>C</a:t>
            </a:r>
            <a:r>
              <a:rPr lang="en-GB" sz="2000">
                <a:latin typeface="Helvetica Neue Light"/>
                <a:ea typeface="Helvetica Neue Light"/>
                <a:cs typeface="Helvetica Neue Light"/>
                <a:sym typeface="Helvetica Neue Light"/>
              </a:rPr>
              <a:t>ommand </a:t>
            </a:r>
            <a:r>
              <a:rPr b="1" lang="en-GB" sz="2000">
                <a:latin typeface="Helvetica Neue"/>
                <a:ea typeface="Helvetica Neue"/>
                <a:cs typeface="Helvetica Neue"/>
                <a:sym typeface="Helvetica Neue"/>
              </a:rPr>
              <a:t>L</a:t>
            </a:r>
            <a:r>
              <a:rPr lang="en-GB" sz="2000">
                <a:latin typeface="Helvetica Neue Light"/>
                <a:ea typeface="Helvetica Neue Light"/>
                <a:cs typeface="Helvetica Neue Light"/>
                <a:sym typeface="Helvetica Neue Light"/>
              </a:rPr>
              <a:t>ine </a:t>
            </a:r>
            <a:r>
              <a:rPr b="1" lang="en-GB" sz="2000">
                <a:latin typeface="Helvetica Neue"/>
                <a:ea typeface="Helvetica Neue"/>
                <a:cs typeface="Helvetica Neue"/>
                <a:sym typeface="Helvetica Neue"/>
              </a:rPr>
              <a:t>I</a:t>
            </a:r>
            <a:r>
              <a:rPr lang="en-GB" sz="2000">
                <a:latin typeface="Helvetica Neue Light"/>
                <a:ea typeface="Helvetica Neue Light"/>
                <a:cs typeface="Helvetica Neue Light"/>
                <a:sym typeface="Helvetica Neue Light"/>
              </a:rPr>
              <a:t>nterface)</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Font typeface="Helvetica Neue Light"/>
              <a:buAutoNum type="arabicPeriod"/>
            </a:pPr>
            <a:r>
              <a:rPr lang="en-GB" sz="2000">
                <a:latin typeface="Helvetica Neue Light"/>
                <a:ea typeface="Helvetica Neue Light"/>
                <a:cs typeface="Helvetica Neue Light"/>
                <a:sym typeface="Helvetica Neue Light"/>
              </a:rPr>
              <a:t>Permite ejecutar nuestro programa de servidor</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Font typeface="Helvetica Neue Light"/>
              <a:buAutoNum type="arabicPeriod"/>
            </a:pPr>
            <a:r>
              <a:rPr lang="en-GB" sz="2000">
                <a:latin typeface="Helvetica Neue Light"/>
                <a:ea typeface="Helvetica Neue Light"/>
                <a:cs typeface="Helvetica Neue Light"/>
                <a:sym typeface="Helvetica Neue Light"/>
              </a:rPr>
              <a:t>Muestra información asociada con los </a:t>
            </a:r>
            <a:r>
              <a:rPr b="1" i="1" lang="en-GB" sz="2000">
                <a:latin typeface="Helvetica Neue"/>
                <a:ea typeface="Helvetica Neue"/>
                <a:cs typeface="Helvetica Neue"/>
                <a:sym typeface="Helvetica Neue"/>
              </a:rPr>
              <a:t>logs</a:t>
            </a:r>
            <a:r>
              <a:rPr b="1" lang="en-GB" sz="2000">
                <a:latin typeface="Helvetica Neue"/>
                <a:ea typeface="Helvetica Neue"/>
                <a:cs typeface="Helvetica Neue"/>
                <a:sym typeface="Helvetica Neue"/>
              </a:rPr>
              <a:t> </a:t>
            </a:r>
            <a:r>
              <a:rPr lang="en-GB" sz="2000">
                <a:latin typeface="Helvetica Neue Light"/>
                <a:ea typeface="Helvetica Neue Light"/>
                <a:cs typeface="Helvetica Neue Light"/>
                <a:sym typeface="Helvetica Neue Light"/>
              </a:rPr>
              <a:t>de los procesos de backend: son mensajes de debug que enviamos desde nuestro programa con el objeto </a:t>
            </a:r>
            <a:r>
              <a:rPr b="1" i="1" lang="en-GB" sz="2000">
                <a:latin typeface="Helvetica Neue"/>
                <a:ea typeface="Helvetica Neue"/>
                <a:cs typeface="Helvetica Neue"/>
                <a:sym typeface="Helvetica Neue"/>
              </a:rPr>
              <a:t>console</a:t>
            </a:r>
            <a:r>
              <a:rPr lang="en-GB" sz="2000">
                <a:latin typeface="Helvetica Neue Light"/>
                <a:ea typeface="Helvetica Neue Light"/>
                <a:cs typeface="Helvetica Neue Light"/>
                <a:sym typeface="Helvetica Neue Light"/>
              </a:rPr>
              <a:t>.</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Font typeface="Helvetica Neue Light"/>
              <a:buAutoNum type="arabicPeriod"/>
            </a:pPr>
            <a:r>
              <a:rPr lang="en-GB" sz="2000">
                <a:latin typeface="Helvetica Neue Light"/>
                <a:ea typeface="Helvetica Neue Light"/>
                <a:cs typeface="Helvetica Neue Light"/>
                <a:sym typeface="Helvetica Neue Light"/>
              </a:rPr>
              <a:t>También muestra advertencias y mensajes informativos explícitamente generados por Javascript en </a:t>
            </a:r>
            <a:r>
              <a:rPr b="1" lang="en-GB" sz="2000">
                <a:latin typeface="Helvetica Neue"/>
                <a:ea typeface="Helvetica Neue"/>
                <a:cs typeface="Helvetica Neue"/>
                <a:sym typeface="Helvetica Neue"/>
              </a:rPr>
              <a:t>tiempo de ejecución</a:t>
            </a:r>
            <a:r>
              <a:rPr lang="en-GB" sz="2000">
                <a:latin typeface="Helvetica Neue Light"/>
                <a:ea typeface="Helvetica Neue Light"/>
                <a:cs typeface="Helvetica Neue Light"/>
                <a:sym typeface="Helvetica Neue Light"/>
              </a:rPr>
              <a:t> dentro del contexto del programa del servidor.</a:t>
            </a:r>
            <a:endParaRPr sz="2000">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t/>
            </a:r>
            <a:endParaRPr sz="2000">
              <a:latin typeface="Helvetica Neue Light"/>
              <a:ea typeface="Helvetica Neue Light"/>
              <a:cs typeface="Helvetica Neue Light"/>
              <a:sym typeface="Helvetica Neue Light"/>
            </a:endParaRPr>
          </a:p>
        </p:txBody>
      </p:sp>
      <p:pic>
        <p:nvPicPr>
          <p:cNvPr id="465" name="Google Shape;465;p64"/>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66" name="Google Shape;466;p64"/>
          <p:cNvSpPr txBox="1"/>
          <p:nvPr/>
        </p:nvSpPr>
        <p:spPr>
          <a:xfrm>
            <a:off x="852150" y="590875"/>
            <a:ext cx="4009200" cy="87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La Consola CLI:</a:t>
            </a:r>
            <a:endParaRPr sz="2600">
              <a:latin typeface="Anton"/>
              <a:ea typeface="Anton"/>
              <a:cs typeface="Anton"/>
              <a:sym typeface="Anton"/>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70" name="Shape 470"/>
        <p:cNvGrpSpPr/>
        <p:nvPr/>
      </p:nvGrpSpPr>
      <p:grpSpPr>
        <a:xfrm>
          <a:off x="0" y="0"/>
          <a:ext cx="0" cy="0"/>
          <a:chOff x="0" y="0"/>
          <a:chExt cx="0" cy="0"/>
        </a:xfrm>
      </p:grpSpPr>
      <p:pic>
        <p:nvPicPr>
          <p:cNvPr id="471" name="Google Shape;471;p65"/>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72" name="Google Shape;472;p65"/>
          <p:cNvSpPr txBox="1"/>
          <p:nvPr/>
        </p:nvSpPr>
        <p:spPr>
          <a:xfrm>
            <a:off x="852150" y="590875"/>
            <a:ext cx="7158600" cy="63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Ejemplo de consola CLI : </a:t>
            </a:r>
            <a:r>
              <a:rPr lang="en-GB" sz="2600" u="sng">
                <a:solidFill>
                  <a:schemeClr val="hlink"/>
                </a:solidFill>
                <a:latin typeface="Anton"/>
                <a:ea typeface="Anton"/>
                <a:cs typeface="Anton"/>
                <a:sym typeface="Anton"/>
                <a:hlinkClick r:id="rId4"/>
              </a:rPr>
              <a:t>https://cmder.net/</a:t>
            </a:r>
            <a:endParaRPr sz="2600">
              <a:solidFill>
                <a:schemeClr val="dk1"/>
              </a:solidFill>
              <a:latin typeface="Anton"/>
              <a:ea typeface="Anton"/>
              <a:cs typeface="Anton"/>
              <a:sym typeface="Anton"/>
            </a:endParaRPr>
          </a:p>
          <a:p>
            <a:pPr indent="0" lvl="0" marL="0" rtl="0" algn="l">
              <a:lnSpc>
                <a:spcPct val="115000"/>
              </a:lnSpc>
              <a:spcBef>
                <a:spcPts val="0"/>
              </a:spcBef>
              <a:spcAft>
                <a:spcPts val="0"/>
              </a:spcAft>
              <a:buNone/>
            </a:pPr>
            <a:r>
              <a:t/>
            </a:r>
            <a:endParaRPr sz="2600">
              <a:solidFill>
                <a:schemeClr val="dk1"/>
              </a:solidFill>
              <a:latin typeface="Anton"/>
              <a:ea typeface="Anton"/>
              <a:cs typeface="Anton"/>
              <a:sym typeface="Anton"/>
            </a:endParaRPr>
          </a:p>
        </p:txBody>
      </p:sp>
      <p:pic>
        <p:nvPicPr>
          <p:cNvPr id="473" name="Google Shape;473;p65"/>
          <p:cNvPicPr preferRelativeResize="0"/>
          <p:nvPr/>
        </p:nvPicPr>
        <p:blipFill>
          <a:blip r:embed="rId5">
            <a:alphaModFix/>
          </a:blip>
          <a:stretch>
            <a:fillRect/>
          </a:stretch>
        </p:blipFill>
        <p:spPr>
          <a:xfrm>
            <a:off x="678936" y="1225675"/>
            <a:ext cx="6549865" cy="3506101"/>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77" name="Shape 477"/>
        <p:cNvGrpSpPr/>
        <p:nvPr/>
      </p:nvGrpSpPr>
      <p:grpSpPr>
        <a:xfrm>
          <a:off x="0" y="0"/>
          <a:ext cx="0" cy="0"/>
          <a:chOff x="0" y="0"/>
          <a:chExt cx="0" cy="0"/>
        </a:xfrm>
      </p:grpSpPr>
      <p:pic>
        <p:nvPicPr>
          <p:cNvPr id="478" name="Google Shape;478;p66"/>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79" name="Google Shape;479;p66"/>
          <p:cNvSpPr txBox="1"/>
          <p:nvPr/>
        </p:nvSpPr>
        <p:spPr>
          <a:xfrm>
            <a:off x="852150" y="590875"/>
            <a:ext cx="7720500" cy="63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Ejemplo de consolas CLI : </a:t>
            </a:r>
            <a:r>
              <a:rPr lang="en-GB" sz="2600">
                <a:solidFill>
                  <a:srgbClr val="569CD6"/>
                </a:solidFill>
                <a:latin typeface="Anton"/>
                <a:ea typeface="Anton"/>
                <a:cs typeface="Anton"/>
                <a:sym typeface="Anton"/>
              </a:rPr>
              <a:t>Terminal </a:t>
            </a:r>
            <a:r>
              <a:rPr lang="en-GB" sz="2600">
                <a:solidFill>
                  <a:schemeClr val="dk1"/>
                </a:solidFill>
                <a:latin typeface="Anton"/>
                <a:ea typeface="Anton"/>
                <a:cs typeface="Anton"/>
                <a:sym typeface="Anton"/>
              </a:rPr>
              <a:t>en Visual Studio Code</a:t>
            </a:r>
            <a:endParaRPr sz="2600">
              <a:solidFill>
                <a:schemeClr val="dk1"/>
              </a:solidFill>
              <a:latin typeface="Anton"/>
              <a:ea typeface="Anton"/>
              <a:cs typeface="Anton"/>
              <a:sym typeface="Anton"/>
            </a:endParaRPr>
          </a:p>
          <a:p>
            <a:pPr indent="0" lvl="0" marL="0" rtl="0" algn="l">
              <a:lnSpc>
                <a:spcPct val="115000"/>
              </a:lnSpc>
              <a:spcBef>
                <a:spcPts val="0"/>
              </a:spcBef>
              <a:spcAft>
                <a:spcPts val="0"/>
              </a:spcAft>
              <a:buNone/>
            </a:pPr>
            <a:r>
              <a:t/>
            </a:r>
            <a:endParaRPr sz="2600">
              <a:solidFill>
                <a:schemeClr val="dk1"/>
              </a:solidFill>
              <a:latin typeface="Anton"/>
              <a:ea typeface="Anton"/>
              <a:cs typeface="Anton"/>
              <a:sym typeface="Anton"/>
            </a:endParaRPr>
          </a:p>
        </p:txBody>
      </p:sp>
      <p:pic>
        <p:nvPicPr>
          <p:cNvPr id="480" name="Google Shape;480;p66"/>
          <p:cNvPicPr preferRelativeResize="0"/>
          <p:nvPr/>
        </p:nvPicPr>
        <p:blipFill>
          <a:blip r:embed="rId4">
            <a:alphaModFix/>
          </a:blip>
          <a:stretch>
            <a:fillRect/>
          </a:stretch>
        </p:blipFill>
        <p:spPr>
          <a:xfrm>
            <a:off x="564125" y="1224875"/>
            <a:ext cx="6749609" cy="361302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84" name="Shape 484"/>
        <p:cNvGrpSpPr/>
        <p:nvPr/>
      </p:nvGrpSpPr>
      <p:grpSpPr>
        <a:xfrm>
          <a:off x="0" y="0"/>
          <a:ext cx="0" cy="0"/>
          <a:chOff x="0" y="0"/>
          <a:chExt cx="0" cy="0"/>
        </a:xfrm>
      </p:grpSpPr>
      <p:sp>
        <p:nvSpPr>
          <p:cNvPr id="485" name="Google Shape;485;p67"/>
          <p:cNvSpPr txBox="1"/>
          <p:nvPr/>
        </p:nvSpPr>
        <p:spPr>
          <a:xfrm>
            <a:off x="852150" y="1183825"/>
            <a:ext cx="7439700" cy="87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Helvetica Neue Light"/>
                <a:ea typeface="Helvetica Neue Light"/>
                <a:cs typeface="Helvetica Neue Light"/>
                <a:sym typeface="Helvetica Neue Light"/>
              </a:rPr>
              <a:t>Al igual que en Front End, se utiliza para imprimir un resultado, contenido de una variable ó mensaje desde nuestro programa de servidor en la consola CLI.</a:t>
            </a:r>
            <a:endParaRPr sz="1800">
              <a:latin typeface="Helvetica Neue Light"/>
              <a:ea typeface="Helvetica Neue Light"/>
              <a:cs typeface="Helvetica Neue Light"/>
              <a:sym typeface="Helvetica Neue Light"/>
            </a:endParaRPr>
          </a:p>
        </p:txBody>
      </p:sp>
      <p:sp>
        <p:nvSpPr>
          <p:cNvPr id="486" name="Google Shape;486;p67"/>
          <p:cNvSpPr txBox="1"/>
          <p:nvPr/>
        </p:nvSpPr>
        <p:spPr>
          <a:xfrm>
            <a:off x="852150" y="590875"/>
            <a:ext cx="4465800" cy="59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chemeClr val="dk1"/>
                </a:solidFill>
                <a:latin typeface="Anton"/>
                <a:ea typeface="Anton"/>
                <a:cs typeface="Anton"/>
                <a:sym typeface="Anton"/>
              </a:rPr>
              <a:t>console.log() en Backend</a:t>
            </a:r>
            <a:endParaRPr sz="2600">
              <a:latin typeface="Anton"/>
              <a:ea typeface="Anton"/>
              <a:cs typeface="Anton"/>
              <a:sym typeface="Anton"/>
            </a:endParaRPr>
          </a:p>
        </p:txBody>
      </p:sp>
      <p:sp>
        <p:nvSpPr>
          <p:cNvPr id="487" name="Google Shape;487;p67"/>
          <p:cNvSpPr txBox="1"/>
          <p:nvPr/>
        </p:nvSpPr>
        <p:spPr>
          <a:xfrm>
            <a:off x="382000" y="2401225"/>
            <a:ext cx="4257000" cy="2336700"/>
          </a:xfrm>
          <a:prstGeom prst="rect">
            <a:avLst/>
          </a:prstGeom>
          <a:solidFill>
            <a:srgbClr val="1E1E1E"/>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GB" sz="1350">
                <a:solidFill>
                  <a:srgbClr val="6A9955"/>
                </a:solidFill>
                <a:highlight>
                  <a:srgbClr val="1E1E1E"/>
                </a:highlight>
                <a:latin typeface="Courier New"/>
                <a:ea typeface="Courier New"/>
                <a:cs typeface="Courier New"/>
                <a:sym typeface="Courier New"/>
              </a:rPr>
              <a:t>// console.log() método</a:t>
            </a:r>
            <a:endParaRPr sz="13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CE9178"/>
                </a:solidFill>
                <a:highlight>
                  <a:srgbClr val="1E1E1E"/>
                </a:highlight>
                <a:latin typeface="Courier New"/>
                <a:ea typeface="Courier New"/>
                <a:cs typeface="Courier New"/>
                <a:sym typeface="Courier New"/>
              </a:rPr>
              <a:t>'abc'</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B5CEA8"/>
                </a:solidFill>
                <a:highlight>
                  <a:srgbClr val="1E1E1E"/>
                </a:highlight>
                <a:latin typeface="Courier New"/>
                <a:ea typeface="Courier New"/>
                <a:cs typeface="Courier New"/>
                <a:sym typeface="Courier New"/>
              </a:rPr>
              <a:t>1</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569CD6"/>
                </a:solidFill>
                <a:highlight>
                  <a:srgbClr val="1E1E1E"/>
                </a:highlight>
                <a:latin typeface="Courier New"/>
                <a:ea typeface="Courier New"/>
                <a:cs typeface="Courier New"/>
                <a:sym typeface="Courier New"/>
              </a:rPr>
              <a:t>true</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569CD6"/>
                </a:solidFill>
                <a:highlight>
                  <a:srgbClr val="1E1E1E"/>
                </a:highlight>
                <a:latin typeface="Courier New"/>
                <a:ea typeface="Courier New"/>
                <a:cs typeface="Courier New"/>
                <a:sym typeface="Courier New"/>
              </a:rPr>
              <a:t>null</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569CD6"/>
                </a:solidFill>
                <a:highlight>
                  <a:srgbClr val="1E1E1E"/>
                </a:highlight>
                <a:latin typeface="Courier New"/>
                <a:ea typeface="Courier New"/>
                <a:cs typeface="Courier New"/>
                <a:sym typeface="Courier New"/>
              </a:rPr>
              <a:t>undefined</a:t>
            </a:r>
            <a:r>
              <a:rPr lang="en-GB" sz="1350">
                <a:solidFill>
                  <a:srgbClr val="D4D4D4"/>
                </a:solidFill>
                <a:highlight>
                  <a:srgbClr val="1E1E1E"/>
                </a:highlight>
                <a:latin typeface="Courier New"/>
                <a:ea typeface="Courier New"/>
                <a:cs typeface="Courier New"/>
                <a:sym typeface="Courier New"/>
              </a:rPr>
              <a:t>);  </a:t>
            </a:r>
            <a:endParaRPr sz="13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B5CEA8"/>
                </a:solidFill>
                <a:highlight>
                  <a:srgbClr val="1E1E1E"/>
                </a:highlight>
                <a:latin typeface="Courier New"/>
                <a:ea typeface="Courier New"/>
                <a:cs typeface="Courier New"/>
                <a:sym typeface="Courier New"/>
              </a:rPr>
              <a:t>1</a:t>
            </a:r>
            <a:r>
              <a:rPr lang="en-GB" sz="1350">
                <a:solidFill>
                  <a:srgbClr val="D4D4D4"/>
                </a:solidFill>
                <a:highlight>
                  <a:srgbClr val="1E1E1E"/>
                </a:highlight>
                <a:latin typeface="Courier New"/>
                <a:ea typeface="Courier New"/>
                <a:cs typeface="Courier New"/>
                <a:sym typeface="Courier New"/>
              </a:rPr>
              <a:t>, </a:t>
            </a:r>
            <a:r>
              <a:rPr lang="en-GB" sz="1350">
                <a:solidFill>
                  <a:srgbClr val="B5CEA8"/>
                </a:solidFill>
                <a:highlight>
                  <a:srgbClr val="1E1E1E"/>
                </a:highlight>
                <a:latin typeface="Courier New"/>
                <a:ea typeface="Courier New"/>
                <a:cs typeface="Courier New"/>
                <a:sym typeface="Courier New"/>
              </a:rPr>
              <a:t>2</a:t>
            </a:r>
            <a:r>
              <a:rPr lang="en-GB" sz="1350">
                <a:solidFill>
                  <a:srgbClr val="D4D4D4"/>
                </a:solidFill>
                <a:highlight>
                  <a:srgbClr val="1E1E1E"/>
                </a:highlight>
                <a:latin typeface="Courier New"/>
                <a:ea typeface="Courier New"/>
                <a:cs typeface="Courier New"/>
                <a:sym typeface="Courier New"/>
              </a:rPr>
              <a:t>, </a:t>
            </a:r>
            <a:r>
              <a:rPr lang="en-GB" sz="1350">
                <a:solidFill>
                  <a:srgbClr val="B5CEA8"/>
                </a:solidFill>
                <a:highlight>
                  <a:srgbClr val="1E1E1E"/>
                </a:highlight>
                <a:latin typeface="Courier New"/>
                <a:ea typeface="Courier New"/>
                <a:cs typeface="Courier New"/>
                <a:sym typeface="Courier New"/>
              </a:rPr>
              <a:t>3</a:t>
            </a:r>
            <a:r>
              <a:rPr lang="en-GB" sz="1350">
                <a:solidFill>
                  <a:srgbClr val="D4D4D4"/>
                </a:solidFill>
                <a:highlight>
                  <a:srgbClr val="1E1E1E"/>
                </a:highlight>
                <a:latin typeface="Courier New"/>
                <a:ea typeface="Courier New"/>
                <a:cs typeface="Courier New"/>
                <a:sym typeface="Courier New"/>
              </a:rPr>
              <a:t>, </a:t>
            </a:r>
            <a:r>
              <a:rPr lang="en-GB" sz="1350">
                <a:solidFill>
                  <a:srgbClr val="B5CEA8"/>
                </a:solidFill>
                <a:highlight>
                  <a:srgbClr val="1E1E1E"/>
                </a:highlight>
                <a:latin typeface="Courier New"/>
                <a:ea typeface="Courier New"/>
                <a:cs typeface="Courier New"/>
                <a:sym typeface="Courier New"/>
              </a:rPr>
              <a:t>4</a:t>
            </a:r>
            <a:r>
              <a:rPr lang="en-GB" sz="1350">
                <a:solidFill>
                  <a:srgbClr val="D4D4D4"/>
                </a:solidFill>
                <a:highlight>
                  <a:srgbClr val="1E1E1E"/>
                </a:highlight>
                <a:latin typeface="Courier New"/>
                <a:ea typeface="Courier New"/>
                <a:cs typeface="Courier New"/>
                <a:sym typeface="Courier New"/>
              </a:rPr>
              <a:t>]); </a:t>
            </a:r>
            <a:r>
              <a:rPr lang="en-GB" sz="1350">
                <a:solidFill>
                  <a:srgbClr val="6A9955"/>
                </a:solidFill>
                <a:highlight>
                  <a:srgbClr val="1E1E1E"/>
                </a:highlight>
                <a:latin typeface="Courier New"/>
                <a:ea typeface="Courier New"/>
                <a:cs typeface="Courier New"/>
                <a:sym typeface="Courier New"/>
              </a:rPr>
              <a:t>// array </a:t>
            </a:r>
            <a:endParaRPr sz="13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350">
                <a:solidFill>
                  <a:srgbClr val="9CDCFE"/>
                </a:solidFill>
                <a:highlight>
                  <a:srgbClr val="1E1E1E"/>
                </a:highlight>
                <a:latin typeface="Courier New"/>
                <a:ea typeface="Courier New"/>
                <a:cs typeface="Courier New"/>
                <a:sym typeface="Courier New"/>
              </a:rPr>
              <a:t>console</a:t>
            </a:r>
            <a:r>
              <a:rPr lang="en-GB" sz="1350">
                <a:solidFill>
                  <a:srgbClr val="D4D4D4"/>
                </a:solidFill>
                <a:highlight>
                  <a:srgbClr val="1E1E1E"/>
                </a:highlight>
                <a:latin typeface="Courier New"/>
                <a:ea typeface="Courier New"/>
                <a:cs typeface="Courier New"/>
                <a:sym typeface="Courier New"/>
              </a:rPr>
              <a:t>.</a:t>
            </a:r>
            <a:r>
              <a:rPr lang="en-GB" sz="1350">
                <a:solidFill>
                  <a:srgbClr val="DCDCAA"/>
                </a:solidFill>
                <a:highlight>
                  <a:srgbClr val="1E1E1E"/>
                </a:highlight>
                <a:latin typeface="Courier New"/>
                <a:ea typeface="Courier New"/>
                <a:cs typeface="Courier New"/>
                <a:sym typeface="Courier New"/>
              </a:rPr>
              <a:t>log</a:t>
            </a:r>
            <a:r>
              <a:rPr lang="en-GB" sz="1350">
                <a:solidFill>
                  <a:srgbClr val="D4D4D4"/>
                </a:solidFill>
                <a:highlight>
                  <a:srgbClr val="1E1E1E"/>
                </a:highlight>
                <a:latin typeface="Courier New"/>
                <a:ea typeface="Courier New"/>
                <a:cs typeface="Courier New"/>
                <a:sym typeface="Courier New"/>
              </a:rPr>
              <a:t>({</a:t>
            </a:r>
            <a:r>
              <a:rPr lang="en-GB" sz="1350">
                <a:solidFill>
                  <a:srgbClr val="9CDCFE"/>
                </a:solidFill>
                <a:highlight>
                  <a:srgbClr val="1E1E1E"/>
                </a:highlight>
                <a:latin typeface="Courier New"/>
                <a:ea typeface="Courier New"/>
                <a:cs typeface="Courier New"/>
                <a:sym typeface="Courier New"/>
              </a:rPr>
              <a:t>a:</a:t>
            </a:r>
            <a:r>
              <a:rPr lang="en-GB" sz="1350">
                <a:solidFill>
                  <a:srgbClr val="B5CEA8"/>
                </a:solidFill>
                <a:highlight>
                  <a:srgbClr val="1E1E1E"/>
                </a:highlight>
                <a:latin typeface="Courier New"/>
                <a:ea typeface="Courier New"/>
                <a:cs typeface="Courier New"/>
                <a:sym typeface="Courier New"/>
              </a:rPr>
              <a:t>1</a:t>
            </a:r>
            <a:r>
              <a:rPr lang="en-GB" sz="1350">
                <a:solidFill>
                  <a:srgbClr val="D4D4D4"/>
                </a:solidFill>
                <a:highlight>
                  <a:srgbClr val="1E1E1E"/>
                </a:highlight>
                <a:latin typeface="Courier New"/>
                <a:ea typeface="Courier New"/>
                <a:cs typeface="Courier New"/>
                <a:sym typeface="Courier New"/>
              </a:rPr>
              <a:t>, </a:t>
            </a:r>
            <a:r>
              <a:rPr lang="en-GB" sz="1350">
                <a:solidFill>
                  <a:srgbClr val="9CDCFE"/>
                </a:solidFill>
                <a:highlight>
                  <a:srgbClr val="1E1E1E"/>
                </a:highlight>
                <a:latin typeface="Courier New"/>
                <a:ea typeface="Courier New"/>
                <a:cs typeface="Courier New"/>
                <a:sym typeface="Courier New"/>
              </a:rPr>
              <a:t>b:</a:t>
            </a:r>
            <a:r>
              <a:rPr lang="en-GB" sz="1350">
                <a:solidFill>
                  <a:srgbClr val="B5CEA8"/>
                </a:solidFill>
                <a:highlight>
                  <a:srgbClr val="1E1E1E"/>
                </a:highlight>
                <a:latin typeface="Courier New"/>
                <a:ea typeface="Courier New"/>
                <a:cs typeface="Courier New"/>
                <a:sym typeface="Courier New"/>
              </a:rPr>
              <a:t>2</a:t>
            </a:r>
            <a:r>
              <a:rPr lang="en-GB" sz="1350">
                <a:solidFill>
                  <a:srgbClr val="D4D4D4"/>
                </a:solidFill>
                <a:highlight>
                  <a:srgbClr val="1E1E1E"/>
                </a:highlight>
                <a:latin typeface="Courier New"/>
                <a:ea typeface="Courier New"/>
                <a:cs typeface="Courier New"/>
                <a:sym typeface="Courier New"/>
              </a:rPr>
              <a:t>, </a:t>
            </a:r>
            <a:r>
              <a:rPr lang="en-GB" sz="1350">
                <a:solidFill>
                  <a:srgbClr val="9CDCFE"/>
                </a:solidFill>
                <a:highlight>
                  <a:srgbClr val="1E1E1E"/>
                </a:highlight>
                <a:latin typeface="Courier New"/>
                <a:ea typeface="Courier New"/>
                <a:cs typeface="Courier New"/>
                <a:sym typeface="Courier New"/>
              </a:rPr>
              <a:t>c:</a:t>
            </a:r>
            <a:r>
              <a:rPr lang="en-GB" sz="1350">
                <a:solidFill>
                  <a:srgbClr val="B5CEA8"/>
                </a:solidFill>
                <a:highlight>
                  <a:srgbClr val="1E1E1E"/>
                </a:highlight>
                <a:latin typeface="Courier New"/>
                <a:ea typeface="Courier New"/>
                <a:cs typeface="Courier New"/>
                <a:sym typeface="Courier New"/>
              </a:rPr>
              <a:t>3</a:t>
            </a:r>
            <a:r>
              <a:rPr lang="en-GB" sz="1350">
                <a:solidFill>
                  <a:srgbClr val="D4D4D4"/>
                </a:solidFill>
                <a:highlight>
                  <a:srgbClr val="1E1E1E"/>
                </a:highlight>
                <a:latin typeface="Courier New"/>
                <a:ea typeface="Courier New"/>
                <a:cs typeface="Courier New"/>
                <a:sym typeface="Courier New"/>
              </a:rPr>
              <a:t>}); </a:t>
            </a:r>
            <a:r>
              <a:rPr lang="en-GB" sz="1350">
                <a:solidFill>
                  <a:srgbClr val="6A9955"/>
                </a:solidFill>
                <a:highlight>
                  <a:srgbClr val="1E1E1E"/>
                </a:highlight>
                <a:latin typeface="Courier New"/>
                <a:ea typeface="Courier New"/>
                <a:cs typeface="Courier New"/>
                <a:sym typeface="Courier New"/>
              </a:rPr>
              <a:t>// objeto </a:t>
            </a:r>
            <a:endParaRPr sz="1350">
              <a:solidFill>
                <a:srgbClr val="6A9955"/>
              </a:solidFill>
              <a:highlight>
                <a:srgbClr val="1E1E1E"/>
              </a:highlight>
              <a:latin typeface="Courier New"/>
              <a:ea typeface="Courier New"/>
              <a:cs typeface="Courier New"/>
              <a:sym typeface="Courier New"/>
            </a:endParaRPr>
          </a:p>
        </p:txBody>
      </p:sp>
      <p:pic>
        <p:nvPicPr>
          <p:cNvPr id="488" name="Google Shape;488;p67"/>
          <p:cNvPicPr preferRelativeResize="0"/>
          <p:nvPr/>
        </p:nvPicPr>
        <p:blipFill>
          <a:blip r:embed="rId3">
            <a:alphaModFix/>
          </a:blip>
          <a:stretch>
            <a:fillRect/>
          </a:stretch>
        </p:blipFill>
        <p:spPr>
          <a:xfrm>
            <a:off x="4916850" y="2435725"/>
            <a:ext cx="3542896" cy="2300100"/>
          </a:xfrm>
          <a:prstGeom prst="rect">
            <a:avLst/>
          </a:prstGeom>
          <a:noFill/>
          <a:ln>
            <a:noFill/>
          </a:ln>
        </p:spPr>
      </p:pic>
      <p:pic>
        <p:nvPicPr>
          <p:cNvPr id="489" name="Google Shape;489;p67"/>
          <p:cNvPicPr preferRelativeResize="0"/>
          <p:nvPr/>
        </p:nvPicPr>
        <p:blipFill>
          <a:blip r:embed="rId4">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493" name="Shape 493"/>
        <p:cNvGrpSpPr/>
        <p:nvPr/>
      </p:nvGrpSpPr>
      <p:grpSpPr>
        <a:xfrm>
          <a:off x="0" y="0"/>
          <a:ext cx="0" cy="0"/>
          <a:chOff x="0" y="0"/>
          <a:chExt cx="0" cy="0"/>
        </a:xfrm>
      </p:grpSpPr>
      <p:pic>
        <p:nvPicPr>
          <p:cNvPr id="494" name="Google Shape;494;p68"/>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95" name="Google Shape;495;p68"/>
          <p:cNvPicPr preferRelativeResize="0"/>
          <p:nvPr/>
        </p:nvPicPr>
        <p:blipFill rotWithShape="1">
          <a:blip r:embed="rId4">
            <a:alphaModFix/>
          </a:blip>
          <a:srcRect b="0" l="0" r="0" t="0"/>
          <a:stretch/>
        </p:blipFill>
        <p:spPr>
          <a:xfrm>
            <a:off x="7509825" y="-7"/>
            <a:ext cx="1634174" cy="639850"/>
          </a:xfrm>
          <a:prstGeom prst="rect">
            <a:avLst/>
          </a:prstGeom>
          <a:noFill/>
          <a:ln>
            <a:noFill/>
          </a:ln>
        </p:spPr>
      </p:pic>
      <p:sp>
        <p:nvSpPr>
          <p:cNvPr id="496" name="Google Shape;496;p68"/>
          <p:cNvSpPr txBox="1"/>
          <p:nvPr/>
        </p:nvSpPr>
        <p:spPr>
          <a:xfrm>
            <a:off x="1760400" y="2077200"/>
            <a:ext cx="56232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Probemos la Consola CLI!</a:t>
            </a:r>
            <a:endParaRPr i="1" sz="3600">
              <a:latin typeface="Anton"/>
              <a:ea typeface="Anton"/>
              <a:cs typeface="Anton"/>
              <a:sym typeface="Anton"/>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0" name="Shape 500"/>
        <p:cNvGrpSpPr/>
        <p:nvPr/>
      </p:nvGrpSpPr>
      <p:grpSpPr>
        <a:xfrm>
          <a:off x="0" y="0"/>
          <a:ext cx="0" cy="0"/>
          <a:chOff x="0" y="0"/>
          <a:chExt cx="0" cy="0"/>
        </a:xfrm>
      </p:grpSpPr>
      <p:sp>
        <p:nvSpPr>
          <p:cNvPr id="501" name="Google Shape;501;p69"/>
          <p:cNvSpPr txBox="1"/>
          <p:nvPr/>
        </p:nvSpPr>
        <p:spPr>
          <a:xfrm>
            <a:off x="2657700" y="2394100"/>
            <a:ext cx="3828600" cy="11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6000">
                <a:solidFill>
                  <a:srgbClr val="E8E7E3"/>
                </a:solidFill>
              </a:rPr>
              <a:t>☕ </a:t>
            </a:r>
            <a:endParaRPr sz="6000">
              <a:solidFill>
                <a:srgbClr val="E8E7E3"/>
              </a:solidFill>
            </a:endParaRPr>
          </a:p>
          <a:p>
            <a:pPr indent="0" lvl="0" marL="0" rtl="0" algn="ctr">
              <a:spcBef>
                <a:spcPts val="0"/>
              </a:spcBef>
              <a:spcAft>
                <a:spcPts val="0"/>
              </a:spcAft>
              <a:buNone/>
            </a:pPr>
            <a:r>
              <a:rPr i="1" lang="en-GB" sz="6000">
                <a:solidFill>
                  <a:srgbClr val="E0FF00"/>
                </a:solidFill>
                <a:latin typeface="Anton"/>
                <a:ea typeface="Anton"/>
                <a:cs typeface="Anton"/>
                <a:sym typeface="Anton"/>
              </a:rPr>
              <a:t>BREAK</a:t>
            </a:r>
            <a:endParaRPr i="1" sz="6000">
              <a:solidFill>
                <a:srgbClr val="E0FF00"/>
              </a:solidFill>
              <a:latin typeface="Anton"/>
              <a:ea typeface="Anton"/>
              <a:cs typeface="Anton"/>
              <a:sym typeface="Anton"/>
            </a:endParaRPr>
          </a:p>
          <a:p>
            <a:pPr indent="0" lvl="0" marL="0" rtl="0" algn="ctr">
              <a:spcBef>
                <a:spcPts val="0"/>
              </a:spcBef>
              <a:spcAft>
                <a:spcPts val="0"/>
              </a:spcAft>
              <a:buNone/>
            </a:pPr>
            <a:r>
              <a:t/>
            </a:r>
            <a:endParaRPr sz="2100">
              <a:solidFill>
                <a:schemeClr val="lt1"/>
              </a:solidFill>
              <a:latin typeface="Anton"/>
              <a:ea typeface="Anton"/>
              <a:cs typeface="Anton"/>
              <a:sym typeface="Anton"/>
            </a:endParaRPr>
          </a:p>
          <a:p>
            <a:pPr indent="0" lvl="0" marL="0" rtl="0" algn="ctr">
              <a:spcBef>
                <a:spcPts val="0"/>
              </a:spcBef>
              <a:spcAft>
                <a:spcPts val="0"/>
              </a:spcAft>
              <a:buNone/>
            </a:pPr>
            <a:r>
              <a:rPr lang="en-GB" sz="2100">
                <a:solidFill>
                  <a:schemeClr val="lt1"/>
                </a:solidFill>
                <a:latin typeface="Anton"/>
                <a:ea typeface="Anton"/>
                <a:cs typeface="Anton"/>
                <a:sym typeface="Anton"/>
              </a:rPr>
              <a:t>¡5/10 MINUTOS Y VOLVEMOS!</a:t>
            </a:r>
            <a:endParaRPr sz="2100">
              <a:solidFill>
                <a:schemeClr val="lt1"/>
              </a:solidFill>
              <a:latin typeface="Anton"/>
              <a:ea typeface="Anton"/>
              <a:cs typeface="Anton"/>
              <a:sym typeface="Anton"/>
            </a:endParaRPr>
          </a:p>
          <a:p>
            <a:pPr indent="0" lvl="0" marL="0" rtl="0" algn="l">
              <a:spcBef>
                <a:spcPts val="0"/>
              </a:spcBef>
              <a:spcAft>
                <a:spcPts val="0"/>
              </a:spcAft>
              <a:buNone/>
            </a:pPr>
            <a:r>
              <a:t/>
            </a:r>
            <a:endParaRPr i="1" sz="4000">
              <a:solidFill>
                <a:srgbClr val="E0FF00"/>
              </a:solidFill>
              <a:latin typeface="Anton"/>
              <a:ea typeface="Anton"/>
              <a:cs typeface="Anton"/>
              <a:sym typeface="Anton"/>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5" name="Shape 505"/>
        <p:cNvGrpSpPr/>
        <p:nvPr/>
      </p:nvGrpSpPr>
      <p:grpSpPr>
        <a:xfrm>
          <a:off x="0" y="0"/>
          <a:ext cx="0" cy="0"/>
          <a:chOff x="0" y="0"/>
          <a:chExt cx="0" cy="0"/>
        </a:xfrm>
      </p:grpSpPr>
      <p:sp>
        <p:nvSpPr>
          <p:cNvPr id="506" name="Google Shape;506;p70"/>
          <p:cNvSpPr txBox="1"/>
          <p:nvPr/>
        </p:nvSpPr>
        <p:spPr>
          <a:xfrm>
            <a:off x="2187450" y="16448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Tipos de datos en Javascript</a:t>
            </a:r>
            <a:endParaRPr i="1" sz="3600">
              <a:solidFill>
                <a:srgbClr val="E0FF00"/>
              </a:solidFill>
              <a:latin typeface="Anton"/>
              <a:ea typeface="Anton"/>
              <a:cs typeface="Anton"/>
              <a:sym typeface="Anton"/>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71"/>
          <p:cNvSpPr txBox="1"/>
          <p:nvPr/>
        </p:nvSpPr>
        <p:spPr>
          <a:xfrm>
            <a:off x="1455350" y="480550"/>
            <a:ext cx="63345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Variables y tipos de datos</a:t>
            </a:r>
            <a:endParaRPr i="1" sz="4500">
              <a:latin typeface="Anton"/>
              <a:ea typeface="Anton"/>
              <a:cs typeface="Anton"/>
              <a:sym typeface="Anton"/>
            </a:endParaRPr>
          </a:p>
        </p:txBody>
      </p:sp>
      <p:pic>
        <p:nvPicPr>
          <p:cNvPr id="512" name="Google Shape;512;p71"/>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13" name="Google Shape;513;p71"/>
          <p:cNvSpPr txBox="1"/>
          <p:nvPr/>
        </p:nvSpPr>
        <p:spPr>
          <a:xfrm>
            <a:off x="601600" y="1454100"/>
            <a:ext cx="4039500" cy="17694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rPr b="1" lang="en-GB" sz="2000">
                <a:latin typeface="Helvetica Neue"/>
                <a:ea typeface="Helvetica Neue"/>
                <a:cs typeface="Helvetica Neue"/>
                <a:sym typeface="Helvetica Neue"/>
              </a:rPr>
              <a:t>Variable: </a:t>
            </a:r>
            <a:r>
              <a:rPr i="1" lang="en-GB" sz="2000">
                <a:latin typeface="Helvetica Neue Light"/>
                <a:ea typeface="Helvetica Neue Light"/>
                <a:cs typeface="Helvetica Neue Light"/>
                <a:sym typeface="Helvetica Neue Light"/>
              </a:rPr>
              <a:t> </a:t>
            </a:r>
            <a:r>
              <a:rPr lang="en-GB" sz="2000">
                <a:latin typeface="Helvetica Neue Light"/>
                <a:ea typeface="Helvetica Neue Light"/>
                <a:cs typeface="Helvetica Neue Light"/>
                <a:sym typeface="Helvetica Neue Light"/>
              </a:rPr>
              <a:t>es un espacio reservado para almacenar un dato que puede ser usado o modificado tantas veces como se desee. </a:t>
            </a:r>
            <a:endParaRPr>
              <a:solidFill>
                <a:srgbClr val="FFFFFF"/>
              </a:solidFill>
              <a:latin typeface="Helvetica Neue Light"/>
              <a:ea typeface="Helvetica Neue Light"/>
              <a:cs typeface="Helvetica Neue Light"/>
              <a:sym typeface="Helvetica Neue Light"/>
            </a:endParaRPr>
          </a:p>
        </p:txBody>
      </p:sp>
      <p:pic>
        <p:nvPicPr>
          <p:cNvPr id="514" name="Google Shape;514;p71"/>
          <p:cNvPicPr preferRelativeResize="0"/>
          <p:nvPr/>
        </p:nvPicPr>
        <p:blipFill>
          <a:blip r:embed="rId4">
            <a:alphaModFix/>
          </a:blip>
          <a:stretch>
            <a:fillRect/>
          </a:stretch>
        </p:blipFill>
        <p:spPr>
          <a:xfrm>
            <a:off x="4913178" y="1890700"/>
            <a:ext cx="3612621" cy="2082900"/>
          </a:xfrm>
          <a:prstGeom prst="rect">
            <a:avLst/>
          </a:prstGeom>
          <a:noFill/>
          <a:ln>
            <a:noFill/>
          </a:ln>
        </p:spPr>
      </p:pic>
      <p:sp>
        <p:nvSpPr>
          <p:cNvPr id="515" name="Google Shape;515;p71"/>
          <p:cNvSpPr txBox="1"/>
          <p:nvPr/>
        </p:nvSpPr>
        <p:spPr>
          <a:xfrm>
            <a:off x="587550" y="3360350"/>
            <a:ext cx="4039500" cy="12993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rPr b="1" lang="en-GB" sz="2000">
                <a:latin typeface="Helvetica Neue"/>
                <a:ea typeface="Helvetica Neue"/>
                <a:cs typeface="Helvetica Neue"/>
                <a:sym typeface="Helvetica Neue"/>
              </a:rPr>
              <a:t>Tipo de dato: </a:t>
            </a:r>
            <a:r>
              <a:rPr i="1" lang="en-GB" sz="2000">
                <a:latin typeface="Helvetica Neue Light"/>
                <a:ea typeface="Helvetica Neue Light"/>
                <a:cs typeface="Helvetica Neue Light"/>
                <a:sym typeface="Helvetica Neue Light"/>
              </a:rPr>
              <a:t> </a:t>
            </a:r>
            <a:r>
              <a:rPr lang="en-GB" sz="2000">
                <a:latin typeface="Helvetica Neue Light"/>
                <a:ea typeface="Helvetica Neue Light"/>
                <a:cs typeface="Helvetica Neue Light"/>
                <a:sym typeface="Helvetica Neue Light"/>
              </a:rPr>
              <a:t>es el atributo que especifica la clase de dato que almacena la variable. </a:t>
            </a:r>
            <a:endParaRPr>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72"/>
          <p:cNvSpPr txBox="1"/>
          <p:nvPr/>
        </p:nvSpPr>
        <p:spPr>
          <a:xfrm>
            <a:off x="1671825" y="49445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Tipos de datos</a:t>
            </a:r>
            <a:endParaRPr i="1" sz="4500">
              <a:latin typeface="Anton"/>
              <a:ea typeface="Anton"/>
              <a:cs typeface="Anton"/>
              <a:sym typeface="Anton"/>
            </a:endParaRPr>
          </a:p>
        </p:txBody>
      </p:sp>
      <p:pic>
        <p:nvPicPr>
          <p:cNvPr id="521" name="Google Shape;521;p72"/>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22" name="Google Shape;522;p72"/>
          <p:cNvSpPr txBox="1"/>
          <p:nvPr/>
        </p:nvSpPr>
        <p:spPr>
          <a:xfrm>
            <a:off x="828750" y="1483552"/>
            <a:ext cx="7697100" cy="2953800"/>
          </a:xfrm>
          <a:prstGeom prst="rect">
            <a:avLst/>
          </a:prstGeom>
          <a:noFill/>
          <a:ln>
            <a:noFill/>
          </a:ln>
        </p:spPr>
        <p:txBody>
          <a:bodyPr anchorCtr="0" anchor="ctr" bIns="91425" lIns="91425" spcFirstLastPara="1" rIns="91425" wrap="square" tIns="91425">
            <a:noAutofit/>
          </a:bodyPr>
          <a:lstStyle/>
          <a:p>
            <a:pPr indent="-355600" lvl="0" marL="457200" rtl="0" algn="l">
              <a:lnSpc>
                <a:spcPct val="115000"/>
              </a:lnSpc>
              <a:spcBef>
                <a:spcPts val="0"/>
              </a:spcBef>
              <a:spcAft>
                <a:spcPts val="0"/>
              </a:spcAft>
              <a:buClr>
                <a:srgbClr val="3CEFAB"/>
              </a:buClr>
              <a:buSzPts val="2000"/>
              <a:buFont typeface="Helvetica Neue Light"/>
              <a:buChar char="●"/>
            </a:pPr>
            <a:r>
              <a:rPr b="1" lang="en-GB" sz="2000">
                <a:latin typeface="Helvetica Neue"/>
                <a:ea typeface="Helvetica Neue"/>
                <a:cs typeface="Helvetica Neue"/>
                <a:sym typeface="Helvetica Neue"/>
              </a:rPr>
              <a:t>Tipo Primitivos: </a:t>
            </a:r>
            <a:r>
              <a:rPr i="1" lang="en-GB" sz="2000">
                <a:latin typeface="Helvetica Neue Light"/>
                <a:ea typeface="Helvetica Neue Light"/>
                <a:cs typeface="Helvetica Neue Light"/>
                <a:sym typeface="Helvetica Neue Light"/>
              </a:rPr>
              <a:t> </a:t>
            </a:r>
            <a:r>
              <a:rPr lang="en-GB" sz="2000">
                <a:latin typeface="Helvetica Neue Light"/>
                <a:ea typeface="Helvetica Neue Light"/>
                <a:cs typeface="Helvetica Neue Light"/>
                <a:sym typeface="Helvetica Neue Light"/>
              </a:rPr>
              <a:t>Incluyen a las cadenas de texto (String), variables booleanas cuyo valor puede ser true o false (Boolean) y números (Number). Además hay dos tipos primitivos especiales que son Null y Undefined. La copia es por valor.</a:t>
            </a:r>
            <a:endParaRPr sz="2000">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t/>
            </a:r>
            <a:endParaRPr i="1"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b="1" lang="en-GB" sz="2000">
                <a:solidFill>
                  <a:schemeClr val="dk1"/>
                </a:solidFill>
                <a:latin typeface="Helvetica Neue"/>
                <a:ea typeface="Helvetica Neue"/>
                <a:cs typeface="Helvetica Neue"/>
                <a:sym typeface="Helvetica Neue"/>
              </a:rPr>
              <a:t>Tipo Objeto: </a:t>
            </a:r>
            <a:r>
              <a:rPr lang="en-GB" sz="2000">
                <a:solidFill>
                  <a:schemeClr val="dk1"/>
                </a:solidFill>
                <a:latin typeface="Helvetica Neue Light"/>
                <a:ea typeface="Helvetica Neue Light"/>
                <a:cs typeface="Helvetica Neue Light"/>
                <a:sym typeface="Helvetica Neue Light"/>
              </a:rPr>
              <a:t>Incluyen a los objetos (Object), a los arrays (Array) y funciones. La copia es por referencia.</a:t>
            </a:r>
            <a:endParaRPr>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pic>
        <p:nvPicPr>
          <p:cNvPr id="527" name="Google Shape;527;p73"/>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28" name="Google Shape;528;p73"/>
          <p:cNvPicPr preferRelativeResize="0"/>
          <p:nvPr/>
        </p:nvPicPr>
        <p:blipFill>
          <a:blip r:embed="rId4">
            <a:alphaModFix/>
          </a:blip>
          <a:stretch>
            <a:fillRect/>
          </a:stretch>
        </p:blipFill>
        <p:spPr>
          <a:xfrm>
            <a:off x="989062" y="188300"/>
            <a:ext cx="7165876" cy="4354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7" name="Shape 107"/>
        <p:cNvGrpSpPr/>
        <p:nvPr/>
      </p:nvGrpSpPr>
      <p:grpSpPr>
        <a:xfrm>
          <a:off x="0" y="0"/>
          <a:ext cx="0" cy="0"/>
          <a:chOff x="0" y="0"/>
          <a:chExt cx="0" cy="0"/>
        </a:xfrm>
      </p:grpSpPr>
      <p:sp>
        <p:nvSpPr>
          <p:cNvPr id="108" name="Google Shape;108;p20"/>
          <p:cNvSpPr txBox="1"/>
          <p:nvPr>
            <p:ph type="ctrTitle"/>
          </p:nvPr>
        </p:nvSpPr>
        <p:spPr>
          <a:xfrm>
            <a:off x="2417500" y="564350"/>
            <a:ext cx="4487100" cy="72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GB" sz="3700">
                <a:solidFill>
                  <a:srgbClr val="000000"/>
                </a:solidFill>
                <a:latin typeface="Anton"/>
                <a:ea typeface="Anton"/>
                <a:cs typeface="Anton"/>
                <a:sym typeface="Anton"/>
              </a:rPr>
              <a:t>PROYECTO FINAL</a:t>
            </a:r>
            <a:endParaRPr b="1" i="1" sz="3000">
              <a:solidFill>
                <a:srgbClr val="000000"/>
              </a:solidFill>
              <a:latin typeface="Anton"/>
              <a:ea typeface="Anton"/>
              <a:cs typeface="Anton"/>
              <a:sym typeface="Anton"/>
            </a:endParaRPr>
          </a:p>
        </p:txBody>
      </p:sp>
      <p:sp>
        <p:nvSpPr>
          <p:cNvPr id="109" name="Google Shape;109;p20"/>
          <p:cNvSpPr txBox="1"/>
          <p:nvPr/>
        </p:nvSpPr>
        <p:spPr>
          <a:xfrm>
            <a:off x="847200" y="1425525"/>
            <a:ext cx="7449600" cy="347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GB" sz="1700">
                <a:solidFill>
                  <a:schemeClr val="dk1"/>
                </a:solidFill>
                <a:latin typeface="Helvetica Neue Light"/>
                <a:ea typeface="Helvetica Neue Light"/>
                <a:cs typeface="Helvetica Neue Light"/>
                <a:sym typeface="Helvetica Neue Light"/>
              </a:rPr>
              <a:t>El Proyecto Final se construye a partir de los </a:t>
            </a:r>
            <a:r>
              <a:rPr b="1" lang="en-GB" sz="1700">
                <a:solidFill>
                  <a:schemeClr val="dk1"/>
                </a:solidFill>
                <a:latin typeface="Helvetica Neue"/>
                <a:ea typeface="Helvetica Neue"/>
                <a:cs typeface="Helvetica Neue"/>
                <a:sym typeface="Helvetica Neue"/>
              </a:rPr>
              <a:t>desafíos</a:t>
            </a:r>
            <a:r>
              <a:rPr lang="en-GB" sz="1700">
                <a:solidFill>
                  <a:schemeClr val="dk1"/>
                </a:solidFill>
                <a:latin typeface="Helvetica Neue Light"/>
                <a:ea typeface="Helvetica Neue Light"/>
                <a:cs typeface="Helvetica Neue Light"/>
                <a:sym typeface="Helvetica Neue Light"/>
              </a:rPr>
              <a:t> que se realizan clase a clase. Se va creando a medida que el estudiante sube los desafíos entregables a nuestra plataforma.</a:t>
            </a:r>
            <a:endParaRPr sz="17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17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1700">
                <a:solidFill>
                  <a:schemeClr val="dk1"/>
                </a:solidFill>
                <a:latin typeface="Helvetica Neue Light"/>
                <a:ea typeface="Helvetica Neue Light"/>
                <a:cs typeface="Helvetica Neue Light"/>
                <a:sym typeface="Helvetica Neue Light"/>
              </a:rPr>
              <a:t>El objetivo es que cada estudiante pueda utilizar su Proyecto Final como parte de su portfolio personal.</a:t>
            </a:r>
            <a:endParaRPr sz="17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17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1700">
                <a:latin typeface="Helvetica Neue Light"/>
                <a:ea typeface="Helvetica Neue Light"/>
                <a:cs typeface="Helvetica Neue Light"/>
                <a:sym typeface="Helvetica Neue Light"/>
              </a:rPr>
              <a:t>El </a:t>
            </a:r>
            <a:r>
              <a:rPr b="1" lang="en-GB" sz="1700">
                <a:latin typeface="Helvetica Neue"/>
                <a:ea typeface="Helvetica Neue"/>
                <a:cs typeface="Helvetica Neue"/>
                <a:sym typeface="Helvetica Neue"/>
              </a:rPr>
              <a:t>proyecto final</a:t>
            </a:r>
            <a:r>
              <a:rPr lang="en-GB" sz="1700">
                <a:latin typeface="Helvetica Neue Light"/>
                <a:ea typeface="Helvetica Neue Light"/>
                <a:cs typeface="Helvetica Neue Light"/>
                <a:sym typeface="Helvetica Neue Light"/>
              </a:rPr>
              <a:t> se debe subir a la plataforma la ante-última o última clase del curso. </a:t>
            </a:r>
            <a:r>
              <a:rPr i="1" lang="en-GB" sz="1700">
                <a:latin typeface="Helvetica Neue Light"/>
                <a:ea typeface="Helvetica Neue Light"/>
                <a:cs typeface="Helvetica Neue Light"/>
                <a:sym typeface="Helvetica Neue Light"/>
              </a:rPr>
              <a:t>En caso de no hacerlo tendrás 20 días a partir de la finalización del curso para cargarlo en la plataforma</a:t>
            </a:r>
            <a:r>
              <a:rPr lang="en-GB" sz="1700">
                <a:latin typeface="Helvetica Neue Light"/>
                <a:ea typeface="Helvetica Neue Light"/>
                <a:cs typeface="Helvetica Neue Light"/>
                <a:sym typeface="Helvetica Neue Light"/>
              </a:rPr>
              <a:t>. </a:t>
            </a:r>
            <a:r>
              <a:rPr i="1" lang="en-GB" sz="1700">
                <a:latin typeface="Helvetica Neue Light"/>
                <a:ea typeface="Helvetica Neue Light"/>
                <a:cs typeface="Helvetica Neue Light"/>
                <a:sym typeface="Helvetica Neue Light"/>
              </a:rPr>
              <a:t>Pasados esos días el botón de entrega se inhabilitará.</a:t>
            </a:r>
            <a:endParaRPr i="1" sz="17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1700">
              <a:latin typeface="Helvetica Neue Light"/>
              <a:ea typeface="Helvetica Neue Light"/>
              <a:cs typeface="Helvetica Neue Light"/>
              <a:sym typeface="Helvetica Neue Light"/>
            </a:endParaRPr>
          </a:p>
        </p:txBody>
      </p:sp>
      <p:pic>
        <p:nvPicPr>
          <p:cNvPr id="110" name="Google Shape;110;p20"/>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111" name="Google Shape;111;p20"/>
          <p:cNvPicPr preferRelativeResize="0"/>
          <p:nvPr/>
        </p:nvPicPr>
        <p:blipFill rotWithShape="1">
          <a:blip r:embed="rId4">
            <a:alphaModFix/>
          </a:blip>
          <a:srcRect b="0" l="0" r="0" t="0"/>
          <a:stretch/>
        </p:blipFill>
        <p:spPr>
          <a:xfrm>
            <a:off x="7300750" y="222475"/>
            <a:ext cx="1634174" cy="63985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2" name="Shape 532"/>
        <p:cNvGrpSpPr/>
        <p:nvPr/>
      </p:nvGrpSpPr>
      <p:grpSpPr>
        <a:xfrm>
          <a:off x="0" y="0"/>
          <a:ext cx="0" cy="0"/>
          <a:chOff x="0" y="0"/>
          <a:chExt cx="0" cy="0"/>
        </a:xfrm>
      </p:grpSpPr>
      <p:sp>
        <p:nvSpPr>
          <p:cNvPr id="533" name="Google Shape;533;p74"/>
          <p:cNvSpPr txBox="1"/>
          <p:nvPr/>
        </p:nvSpPr>
        <p:spPr>
          <a:xfrm>
            <a:off x="1859625" y="1435950"/>
            <a:ext cx="5677800" cy="166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Javascript y ES6</a:t>
            </a:r>
            <a:endParaRPr i="1" sz="3600">
              <a:solidFill>
                <a:srgbClr val="E0FF00"/>
              </a:solidFill>
              <a:latin typeface="Anton"/>
              <a:ea typeface="Anton"/>
              <a:cs typeface="Anton"/>
              <a:sym typeface="Anton"/>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75"/>
          <p:cNvSpPr txBox="1"/>
          <p:nvPr/>
        </p:nvSpPr>
        <p:spPr>
          <a:xfrm>
            <a:off x="852150" y="2370525"/>
            <a:ext cx="7439700" cy="2208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ES6 o EcmaScript 2015, fue una enorme revisión que surgió en el año 2015 y trajo -dentro de varias polémicas- enormes avances en el mundo de la programación JavaScript.</a:t>
            </a:r>
            <a:endParaRPr sz="20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2000">
                <a:latin typeface="Helvetica Neue Light"/>
                <a:ea typeface="Helvetica Neue Light"/>
                <a:cs typeface="Helvetica Neue Light"/>
                <a:sym typeface="Helvetica Neue Light"/>
              </a:rPr>
              <a:t>Entre sus mayores innovaciones se encuentra la declaración de variables con </a:t>
            </a:r>
            <a:r>
              <a:rPr lang="en-GB" sz="2000">
                <a:latin typeface="Consolas"/>
                <a:ea typeface="Consolas"/>
                <a:cs typeface="Consolas"/>
                <a:sym typeface="Consolas"/>
              </a:rPr>
              <a:t>let</a:t>
            </a:r>
            <a:r>
              <a:rPr lang="en-GB" sz="2000">
                <a:latin typeface="Helvetica Neue Light"/>
                <a:ea typeface="Helvetica Neue Light"/>
                <a:cs typeface="Helvetica Neue Light"/>
                <a:sym typeface="Helvetica Neue Light"/>
              </a:rPr>
              <a:t> y </a:t>
            </a:r>
            <a:r>
              <a:rPr lang="en-GB" sz="2000">
                <a:latin typeface="Consolas"/>
                <a:ea typeface="Consolas"/>
                <a:cs typeface="Consolas"/>
                <a:sym typeface="Consolas"/>
              </a:rPr>
              <a:t>const</a:t>
            </a:r>
            <a:r>
              <a:rPr lang="en-GB" sz="2000">
                <a:latin typeface="Helvetica Neue Light"/>
                <a:ea typeface="Helvetica Neue Light"/>
                <a:cs typeface="Helvetica Neue Light"/>
                <a:sym typeface="Helvetica Neue Light"/>
              </a:rPr>
              <a:t>, la introducción de </a:t>
            </a:r>
            <a:r>
              <a:rPr b="1" lang="en-GB" sz="2000">
                <a:latin typeface="Helvetica Neue"/>
                <a:ea typeface="Helvetica Neue"/>
                <a:cs typeface="Helvetica Neue"/>
                <a:sym typeface="Helvetica Neue"/>
              </a:rPr>
              <a:t>clases</a:t>
            </a:r>
            <a:r>
              <a:rPr lang="en-GB" sz="2000">
                <a:latin typeface="Helvetica Neue Light"/>
                <a:ea typeface="Helvetica Neue Light"/>
                <a:cs typeface="Helvetica Neue Light"/>
                <a:sym typeface="Helvetica Neue Light"/>
              </a:rPr>
              <a:t> al lenguaje, y los </a:t>
            </a:r>
            <a:r>
              <a:rPr i="1" lang="en-GB" sz="2000">
                <a:latin typeface="Helvetica Neue Light"/>
                <a:ea typeface="Helvetica Neue Light"/>
                <a:cs typeface="Helvetica Neue Light"/>
                <a:sym typeface="Helvetica Neue Light"/>
              </a:rPr>
              <a:t>template strings</a:t>
            </a:r>
            <a:r>
              <a:rPr lang="en-GB" sz="2000">
                <a:latin typeface="Helvetica Neue Light"/>
                <a:ea typeface="Helvetica Neue Light"/>
                <a:cs typeface="Helvetica Neue Light"/>
                <a:sym typeface="Helvetica Neue Light"/>
              </a:rPr>
              <a:t>.</a:t>
            </a:r>
            <a:endParaRPr sz="2000">
              <a:latin typeface="Helvetica Neue Light"/>
              <a:ea typeface="Helvetica Neue Light"/>
              <a:cs typeface="Helvetica Neue Light"/>
              <a:sym typeface="Helvetica Neue Light"/>
            </a:endParaRPr>
          </a:p>
        </p:txBody>
      </p:sp>
      <p:sp>
        <p:nvSpPr>
          <p:cNvPr id="539" name="Google Shape;539;p75"/>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EcmaScript 6</a:t>
            </a:r>
            <a:endParaRPr i="1" sz="4500">
              <a:latin typeface="Anton"/>
              <a:ea typeface="Anton"/>
              <a:cs typeface="Anton"/>
              <a:sym typeface="Anton"/>
            </a:endParaRPr>
          </a:p>
        </p:txBody>
      </p:sp>
      <p:pic>
        <p:nvPicPr>
          <p:cNvPr id="540" name="Google Shape;540;p75"/>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4" name="Shape 544"/>
        <p:cNvGrpSpPr/>
        <p:nvPr/>
      </p:nvGrpSpPr>
      <p:grpSpPr>
        <a:xfrm>
          <a:off x="0" y="0"/>
          <a:ext cx="0" cy="0"/>
          <a:chOff x="0" y="0"/>
          <a:chExt cx="0" cy="0"/>
        </a:xfrm>
      </p:grpSpPr>
      <p:sp>
        <p:nvSpPr>
          <p:cNvPr id="545" name="Google Shape;545;p76"/>
          <p:cNvSpPr txBox="1"/>
          <p:nvPr/>
        </p:nvSpPr>
        <p:spPr>
          <a:xfrm>
            <a:off x="1398000" y="165615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Variables en Javascript</a:t>
            </a:r>
            <a:endParaRPr i="1" sz="3600">
              <a:solidFill>
                <a:srgbClr val="E0FF00"/>
              </a:solidFill>
              <a:latin typeface="Anton"/>
              <a:ea typeface="Anton"/>
              <a:cs typeface="Anton"/>
              <a:sym typeface="Anton"/>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77"/>
          <p:cNvSpPr txBox="1"/>
          <p:nvPr/>
        </p:nvSpPr>
        <p:spPr>
          <a:xfrm>
            <a:off x="503450" y="377050"/>
            <a:ext cx="5666100" cy="98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4500">
                <a:latin typeface="Anton"/>
                <a:ea typeface="Anton"/>
                <a:cs typeface="Anton"/>
                <a:sym typeface="Anton"/>
              </a:rPr>
              <a:t>Recordemos...</a:t>
            </a:r>
            <a:endParaRPr i="1" sz="4500">
              <a:latin typeface="Anton"/>
              <a:ea typeface="Anton"/>
              <a:cs typeface="Anton"/>
              <a:sym typeface="Anton"/>
            </a:endParaRPr>
          </a:p>
        </p:txBody>
      </p:sp>
      <p:sp>
        <p:nvSpPr>
          <p:cNvPr id="551" name="Google Shape;551;p77"/>
          <p:cNvSpPr txBox="1"/>
          <p:nvPr/>
        </p:nvSpPr>
        <p:spPr>
          <a:xfrm>
            <a:off x="852150" y="1734450"/>
            <a:ext cx="7439700" cy="2710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Una variable es un </a:t>
            </a:r>
            <a:r>
              <a:rPr b="1" lang="en-GB" sz="2000">
                <a:solidFill>
                  <a:schemeClr val="dk1"/>
                </a:solidFill>
                <a:highlight>
                  <a:srgbClr val="FFFFFF"/>
                </a:highlight>
                <a:latin typeface="Helvetica Neue"/>
                <a:ea typeface="Helvetica Neue"/>
                <a:cs typeface="Helvetica Neue"/>
                <a:sym typeface="Helvetica Neue"/>
              </a:rPr>
              <a:t>contenedor</a:t>
            </a:r>
            <a:r>
              <a:rPr lang="en-GB" sz="2000">
                <a:solidFill>
                  <a:schemeClr val="dk1"/>
                </a:solidFill>
                <a:highlight>
                  <a:srgbClr val="FFFFFF"/>
                </a:highlight>
                <a:latin typeface="Helvetica Neue Light"/>
                <a:ea typeface="Helvetica Neue Light"/>
                <a:cs typeface="Helvetica Neue Light"/>
                <a:sym typeface="Helvetica Neue Light"/>
              </a:rPr>
              <a:t> </a:t>
            </a:r>
            <a:r>
              <a:rPr b="1" lang="en-GB" sz="2000">
                <a:solidFill>
                  <a:schemeClr val="dk1"/>
                </a:solidFill>
                <a:highlight>
                  <a:srgbClr val="FFFFFF"/>
                </a:highlight>
                <a:latin typeface="Helvetica Neue"/>
                <a:ea typeface="Helvetica Neue"/>
                <a:cs typeface="Helvetica Neue"/>
                <a:sym typeface="Helvetica Neue"/>
              </a:rPr>
              <a:t>dinámico </a:t>
            </a:r>
            <a:r>
              <a:rPr lang="en-GB" sz="2000">
                <a:solidFill>
                  <a:schemeClr val="dk1"/>
                </a:solidFill>
                <a:highlight>
                  <a:srgbClr val="FFFFFF"/>
                </a:highlight>
                <a:latin typeface="Helvetica Neue Light"/>
                <a:ea typeface="Helvetica Neue Light"/>
                <a:cs typeface="Helvetica Neue Light"/>
                <a:sym typeface="Helvetica Neue Light"/>
              </a:rPr>
              <a:t>que nos permite </a:t>
            </a:r>
            <a:r>
              <a:rPr b="1" lang="en-GB" sz="2000">
                <a:solidFill>
                  <a:schemeClr val="dk1"/>
                </a:solidFill>
                <a:highlight>
                  <a:srgbClr val="FFFFFF"/>
                </a:highlight>
                <a:latin typeface="Helvetica Neue"/>
                <a:ea typeface="Helvetica Neue"/>
                <a:cs typeface="Helvetica Neue"/>
                <a:sym typeface="Helvetica Neue"/>
              </a:rPr>
              <a:t>almacenar valores</a:t>
            </a:r>
            <a:r>
              <a:rPr lang="en-GB" sz="2000">
                <a:solidFill>
                  <a:schemeClr val="dk1"/>
                </a:solidFill>
                <a:highlight>
                  <a:srgbClr val="FFFFFF"/>
                </a:highlight>
                <a:latin typeface="Helvetica Neue Light"/>
                <a:ea typeface="Helvetica Neue Light"/>
                <a:cs typeface="Helvetica Neue Light"/>
                <a:sym typeface="Helvetica Neue Light"/>
              </a:rPr>
              <a:t>.</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chemeClr val="dk1"/>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Los valores pueden ser diversos </a:t>
            </a:r>
            <a:r>
              <a:rPr b="1" lang="en-GB" sz="2000">
                <a:solidFill>
                  <a:schemeClr val="dk1"/>
                </a:solidFill>
                <a:highlight>
                  <a:srgbClr val="FFFFFF"/>
                </a:highlight>
                <a:latin typeface="Helvetica Neue"/>
                <a:ea typeface="Helvetica Neue"/>
                <a:cs typeface="Helvetica Neue"/>
                <a:sym typeface="Helvetica Neue"/>
              </a:rPr>
              <a:t>tipos de datos</a:t>
            </a:r>
            <a:r>
              <a:rPr lang="en-GB" sz="2000">
                <a:solidFill>
                  <a:schemeClr val="dk1"/>
                </a:solidFill>
                <a:highlight>
                  <a:srgbClr val="FFFFFF"/>
                </a:highlight>
                <a:latin typeface="Helvetica Neue Light"/>
                <a:ea typeface="Helvetica Neue Light"/>
                <a:cs typeface="Helvetica Neue Light"/>
                <a:sym typeface="Helvetica Neue Light"/>
              </a:rPr>
              <a:t>, según la variable.</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chemeClr val="dk1"/>
              </a:buClr>
              <a:buSzPts val="2000"/>
              <a:buFont typeface="Helvetica Neue Light"/>
              <a:buChar char="●"/>
            </a:pPr>
            <a:r>
              <a:rPr lang="en-GB" sz="2000">
                <a:solidFill>
                  <a:schemeClr val="dk1"/>
                </a:solidFill>
                <a:highlight>
                  <a:srgbClr val="FFFFFF"/>
                </a:highlight>
                <a:latin typeface="Helvetica Neue Light"/>
                <a:ea typeface="Helvetica Neue Light"/>
                <a:cs typeface="Helvetica Neue Light"/>
                <a:sym typeface="Helvetica Neue Light"/>
              </a:rPr>
              <a:t>Tal como lo indica su nombre, el </a:t>
            </a:r>
            <a:r>
              <a:rPr b="1" lang="en-GB" sz="2000">
                <a:solidFill>
                  <a:schemeClr val="dk1"/>
                </a:solidFill>
                <a:highlight>
                  <a:srgbClr val="FFFFFF"/>
                </a:highlight>
                <a:latin typeface="Helvetica Neue"/>
                <a:ea typeface="Helvetica Neue"/>
                <a:cs typeface="Helvetica Neue"/>
                <a:sym typeface="Helvetica Neue"/>
              </a:rPr>
              <a:t>valor de la variable puede cambiar</a:t>
            </a:r>
            <a:r>
              <a:rPr lang="en-GB" sz="2000">
                <a:solidFill>
                  <a:schemeClr val="dk1"/>
                </a:solidFill>
                <a:highlight>
                  <a:srgbClr val="FFFFFF"/>
                </a:highlight>
                <a:latin typeface="Helvetica Neue Light"/>
                <a:ea typeface="Helvetica Neue Light"/>
                <a:cs typeface="Helvetica Neue Light"/>
                <a:sym typeface="Helvetica Neue Light"/>
              </a:rPr>
              <a:t>, permitiéndonos crear programas que funcionen independientemente del valor de la variable.</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552" name="Google Shape;552;p77"/>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556" name="Shape 556"/>
        <p:cNvGrpSpPr/>
        <p:nvPr/>
      </p:nvGrpSpPr>
      <p:grpSpPr>
        <a:xfrm>
          <a:off x="0" y="0"/>
          <a:ext cx="0" cy="0"/>
          <a:chOff x="0" y="0"/>
          <a:chExt cx="0" cy="0"/>
        </a:xfrm>
      </p:grpSpPr>
      <p:sp>
        <p:nvSpPr>
          <p:cNvPr id="557" name="Google Shape;557;p78"/>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Distintas maneras de crear variables en Javascript</a:t>
            </a:r>
            <a:endParaRPr i="1" sz="3600">
              <a:solidFill>
                <a:srgbClr val="121212"/>
              </a:solidFill>
              <a:latin typeface="Anton"/>
              <a:ea typeface="Anton"/>
              <a:cs typeface="Anton"/>
              <a:sym typeface="Anton"/>
            </a:endParaRPr>
          </a:p>
        </p:txBody>
      </p:sp>
      <p:pic>
        <p:nvPicPr>
          <p:cNvPr id="558" name="Google Shape;558;p78"/>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79"/>
          <p:cNvSpPr txBox="1"/>
          <p:nvPr/>
        </p:nvSpPr>
        <p:spPr>
          <a:xfrm>
            <a:off x="471150" y="950175"/>
            <a:ext cx="7439700" cy="127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solidFill>
                  <a:schemeClr val="dk1"/>
                </a:solidFill>
                <a:highlight>
                  <a:srgbClr val="FFFFFF"/>
                </a:highlight>
                <a:latin typeface="Courier New"/>
                <a:ea typeface="Courier New"/>
                <a:cs typeface="Courier New"/>
                <a:sym typeface="Courier New"/>
              </a:rPr>
              <a:t>let</a:t>
            </a:r>
            <a:r>
              <a:rPr lang="en-GB" sz="2000">
                <a:solidFill>
                  <a:schemeClr val="dk1"/>
                </a:solidFill>
                <a:highlight>
                  <a:srgbClr val="FFFFFF"/>
                </a:highlight>
                <a:latin typeface="Helvetica Neue Light"/>
                <a:ea typeface="Helvetica Neue Light"/>
                <a:cs typeface="Helvetica Neue Light"/>
                <a:sym typeface="Helvetica Neue Light"/>
              </a:rPr>
              <a:t> y </a:t>
            </a:r>
            <a:r>
              <a:rPr lang="en-GB" sz="2000">
                <a:solidFill>
                  <a:schemeClr val="dk1"/>
                </a:solidFill>
                <a:highlight>
                  <a:srgbClr val="FFFFFF"/>
                </a:highlight>
                <a:latin typeface="Courier New"/>
                <a:ea typeface="Courier New"/>
                <a:cs typeface="Courier New"/>
                <a:sym typeface="Courier New"/>
              </a:rPr>
              <a:t>const </a:t>
            </a:r>
            <a:r>
              <a:rPr lang="en-GB" sz="2000">
                <a:solidFill>
                  <a:schemeClr val="dk1"/>
                </a:solidFill>
                <a:highlight>
                  <a:srgbClr val="FFFFFF"/>
                </a:highlight>
                <a:latin typeface="Helvetica Neue Light"/>
                <a:ea typeface="Helvetica Neue Light"/>
                <a:cs typeface="Helvetica Neue Light"/>
                <a:sym typeface="Helvetica Neue Light"/>
              </a:rPr>
              <a:t>son dos formas de declarar variables en JavaScript introducidas en ES6</a:t>
            </a:r>
            <a:r>
              <a:rPr b="1" lang="en-GB" sz="2000">
                <a:solidFill>
                  <a:schemeClr val="dk1"/>
                </a:solidFill>
                <a:highlight>
                  <a:srgbClr val="FFFFFF"/>
                </a:highlight>
                <a:latin typeface="Helvetica Neue"/>
                <a:ea typeface="Helvetica Neue"/>
                <a:cs typeface="Helvetica Neue"/>
                <a:sym typeface="Helvetica Neue"/>
              </a:rPr>
              <a:t> </a:t>
            </a:r>
            <a:r>
              <a:rPr lang="en-GB" sz="2000">
                <a:solidFill>
                  <a:schemeClr val="dk1"/>
                </a:solidFill>
                <a:highlight>
                  <a:srgbClr val="FFFFFF"/>
                </a:highlight>
                <a:latin typeface="Helvetica Neue Light"/>
                <a:ea typeface="Helvetica Neue Light"/>
                <a:cs typeface="Helvetica Neue Light"/>
                <a:sym typeface="Helvetica Neue Light"/>
              </a:rPr>
              <a:t>que </a:t>
            </a:r>
            <a:r>
              <a:rPr b="1" lang="en-GB" sz="2000">
                <a:solidFill>
                  <a:schemeClr val="dk1"/>
                </a:solidFill>
                <a:highlight>
                  <a:srgbClr val="FFFFFF"/>
                </a:highlight>
                <a:latin typeface="Helvetica Neue"/>
                <a:ea typeface="Helvetica Neue"/>
                <a:cs typeface="Helvetica Neue"/>
                <a:sym typeface="Helvetica Neue"/>
              </a:rPr>
              <a:t>limitan el ámbito de la variable</a:t>
            </a:r>
            <a:r>
              <a:rPr lang="en-GB" sz="2000">
                <a:solidFill>
                  <a:schemeClr val="dk1"/>
                </a:solidFill>
                <a:highlight>
                  <a:srgbClr val="FFFFFF"/>
                </a:highlight>
                <a:latin typeface="Helvetica Neue Light"/>
                <a:ea typeface="Helvetica Neue Light"/>
                <a:cs typeface="Helvetica Neue Light"/>
                <a:sym typeface="Helvetica Neue Light"/>
              </a:rPr>
              <a:t> al </a:t>
            </a:r>
            <a:r>
              <a:rPr b="1" lang="en-GB" sz="2000">
                <a:solidFill>
                  <a:schemeClr val="dk1"/>
                </a:solidFill>
                <a:highlight>
                  <a:srgbClr val="FFFFFF"/>
                </a:highlight>
                <a:latin typeface="Helvetica Neue"/>
                <a:ea typeface="Helvetica Neue"/>
                <a:cs typeface="Helvetica Neue"/>
                <a:sym typeface="Helvetica Neue"/>
              </a:rPr>
              <a:t>bloque</a:t>
            </a:r>
            <a:r>
              <a:rPr lang="en-GB" sz="2000">
                <a:solidFill>
                  <a:schemeClr val="dk1"/>
                </a:solidFill>
                <a:highlight>
                  <a:srgbClr val="FFFFFF"/>
                </a:highlight>
                <a:latin typeface="Helvetica Neue Light"/>
                <a:ea typeface="Helvetica Neue Light"/>
                <a:cs typeface="Helvetica Neue Light"/>
                <a:sym typeface="Helvetica Neue Light"/>
              </a:rPr>
              <a:t> en que fue declarada (</a:t>
            </a:r>
            <a:r>
              <a:rPr lang="en-GB" sz="2000">
                <a:solidFill>
                  <a:schemeClr val="dk1"/>
                </a:solidFill>
                <a:highlight>
                  <a:schemeClr val="lt1"/>
                </a:highlight>
                <a:latin typeface="Helvetica Neue Light"/>
                <a:ea typeface="Helvetica Neue Light"/>
                <a:cs typeface="Helvetica Neue Light"/>
                <a:sym typeface="Helvetica Neue Light"/>
              </a:rPr>
              <a:t>antes de ES6 </a:t>
            </a:r>
            <a:r>
              <a:rPr lang="en-GB" sz="2000">
                <a:solidFill>
                  <a:schemeClr val="dk1"/>
                </a:solidFill>
                <a:highlight>
                  <a:srgbClr val="FFFFFF"/>
                </a:highlight>
                <a:latin typeface="Helvetica Neue Light"/>
                <a:ea typeface="Helvetica Neue Light"/>
                <a:cs typeface="Helvetica Neue Light"/>
                <a:sym typeface="Helvetica Neue Light"/>
              </a:rPr>
              <a:t>esto </a:t>
            </a:r>
            <a:r>
              <a:rPr b="1" lang="en-GB" sz="2000">
                <a:solidFill>
                  <a:schemeClr val="dk1"/>
                </a:solidFill>
                <a:highlight>
                  <a:srgbClr val="FFFFFF"/>
                </a:highlight>
                <a:latin typeface="Helvetica Neue"/>
                <a:ea typeface="Helvetica Neue"/>
                <a:cs typeface="Helvetica Neue"/>
                <a:sym typeface="Helvetica Neue"/>
              </a:rPr>
              <a:t>no</a:t>
            </a:r>
            <a:r>
              <a:rPr lang="en-GB" sz="2000">
                <a:solidFill>
                  <a:schemeClr val="dk1"/>
                </a:solidFill>
                <a:highlight>
                  <a:srgbClr val="FFFFFF"/>
                </a:highlight>
                <a:latin typeface="Helvetica Neue Light"/>
                <a:ea typeface="Helvetica Neue Light"/>
                <a:cs typeface="Helvetica Neue Light"/>
                <a:sym typeface="Helvetica Neue Light"/>
              </a:rPr>
              <a:t> era así).</a:t>
            </a:r>
            <a:endParaRPr i="1" sz="2000">
              <a:solidFill>
                <a:schemeClr val="dk1"/>
              </a:solidFill>
              <a:highlight>
                <a:srgbClr val="FFFFFF"/>
              </a:highlight>
              <a:latin typeface="Helvetica Neue Light"/>
              <a:ea typeface="Helvetica Neue Light"/>
              <a:cs typeface="Helvetica Neue Light"/>
              <a:sym typeface="Helvetica Neue Light"/>
            </a:endParaRPr>
          </a:p>
        </p:txBody>
      </p:sp>
      <p:sp>
        <p:nvSpPr>
          <p:cNvPr id="564" name="Google Shape;564;p79"/>
          <p:cNvSpPr txBox="1"/>
          <p:nvPr/>
        </p:nvSpPr>
        <p:spPr>
          <a:xfrm>
            <a:off x="1671825" y="2158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Let y const</a:t>
            </a:r>
            <a:endParaRPr i="1" sz="4500">
              <a:latin typeface="Anton"/>
              <a:ea typeface="Anton"/>
              <a:cs typeface="Anton"/>
              <a:sym typeface="Anton"/>
            </a:endParaRPr>
          </a:p>
        </p:txBody>
      </p:sp>
      <p:pic>
        <p:nvPicPr>
          <p:cNvPr id="565" name="Google Shape;565;p79"/>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66" name="Google Shape;566;p79"/>
          <p:cNvPicPr preferRelativeResize="0"/>
          <p:nvPr/>
        </p:nvPicPr>
        <p:blipFill>
          <a:blip r:embed="rId4">
            <a:alphaModFix/>
          </a:blip>
          <a:stretch>
            <a:fillRect/>
          </a:stretch>
        </p:blipFill>
        <p:spPr>
          <a:xfrm>
            <a:off x="5482100" y="2284827"/>
            <a:ext cx="2777950" cy="2261125"/>
          </a:xfrm>
          <a:prstGeom prst="rect">
            <a:avLst/>
          </a:prstGeom>
          <a:noFill/>
          <a:ln>
            <a:noFill/>
          </a:ln>
        </p:spPr>
      </p:pic>
      <p:sp>
        <p:nvSpPr>
          <p:cNvPr id="567" name="Google Shape;567;p79"/>
          <p:cNvSpPr txBox="1"/>
          <p:nvPr/>
        </p:nvSpPr>
        <p:spPr>
          <a:xfrm>
            <a:off x="547350" y="2397975"/>
            <a:ext cx="4770000" cy="2208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i="1" lang="en-GB" sz="2000">
                <a:solidFill>
                  <a:schemeClr val="dk1"/>
                </a:solidFill>
                <a:highlight>
                  <a:srgbClr val="FFFFFF"/>
                </a:highlight>
                <a:latin typeface="Helvetica Neue Light"/>
                <a:ea typeface="Helvetica Neue Light"/>
                <a:cs typeface="Helvetica Neue Light"/>
                <a:sym typeface="Helvetica Neue Light"/>
              </a:rPr>
              <a:t>Es posible que se encuentren con ejemplos y código en internet utilizando la palabra reservada “var” para crear variables. Esta es la manera en que se hacía antes de ES6, y no se recomienda su uso!</a:t>
            </a:r>
            <a:endParaRPr i="1" sz="2000">
              <a:solidFill>
                <a:schemeClr val="dk1"/>
              </a:solidFill>
              <a:highlight>
                <a:srgbClr val="FFFFFF"/>
              </a:highlight>
              <a:latin typeface="Helvetica Neue Light"/>
              <a:ea typeface="Helvetica Neue Light"/>
              <a:cs typeface="Helvetica Neue Light"/>
              <a:sym typeface="Helvetica Neue Light"/>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80"/>
          <p:cNvSpPr txBox="1"/>
          <p:nvPr/>
        </p:nvSpPr>
        <p:spPr>
          <a:xfrm>
            <a:off x="852150" y="1734450"/>
            <a:ext cx="7439700" cy="2603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Un </a:t>
            </a:r>
            <a:r>
              <a:rPr b="1" lang="en-GB" sz="2000">
                <a:solidFill>
                  <a:schemeClr val="dk1"/>
                </a:solidFill>
                <a:highlight>
                  <a:srgbClr val="FFFFFF"/>
                </a:highlight>
                <a:latin typeface="Helvetica Neue"/>
                <a:ea typeface="Helvetica Neue"/>
                <a:cs typeface="Helvetica Neue"/>
                <a:sym typeface="Helvetica Neue"/>
              </a:rPr>
              <a:t>bloque </a:t>
            </a:r>
            <a:r>
              <a:rPr lang="en-GB" sz="2000">
                <a:solidFill>
                  <a:schemeClr val="dk1"/>
                </a:solidFill>
                <a:highlight>
                  <a:srgbClr val="FFFFFF"/>
                </a:highlight>
                <a:latin typeface="Helvetica Neue Light"/>
                <a:ea typeface="Helvetica Neue Light"/>
                <a:cs typeface="Helvetica Neue Light"/>
                <a:sym typeface="Helvetica Neue Light"/>
              </a:rPr>
              <a:t>en JavaScript se puede entender como </a:t>
            </a:r>
            <a:r>
              <a:rPr b="1" lang="en-GB" sz="2000">
                <a:solidFill>
                  <a:schemeClr val="dk1"/>
                </a:solidFill>
                <a:highlight>
                  <a:srgbClr val="FFFFFF"/>
                </a:highlight>
                <a:latin typeface="Helvetica Neue"/>
                <a:ea typeface="Helvetica Neue"/>
                <a:cs typeface="Helvetica Neue"/>
                <a:sym typeface="Helvetica Neue"/>
              </a:rPr>
              <a:t>“lo que queda entre dos llaves”</a:t>
            </a:r>
            <a:r>
              <a:rPr lang="en-GB" sz="2000">
                <a:solidFill>
                  <a:schemeClr val="dk1"/>
                </a:solidFill>
                <a:highlight>
                  <a:srgbClr val="FFFFFF"/>
                </a:highlight>
                <a:latin typeface="Helvetica Neue Light"/>
                <a:ea typeface="Helvetica Neue Light"/>
                <a:cs typeface="Helvetica Neue Light"/>
                <a:sym typeface="Helvetica Neue Light"/>
              </a:rPr>
              <a:t>, ya sean definiciones de funciones o bloques if, while, for y loops similares. Si una variable es declarada con let en el ámbito global o en el de una función, la variable pertenece al ámbito global o al ámbito de la función respectivamente.</a:t>
            </a:r>
            <a:endParaRPr sz="2000">
              <a:latin typeface="Helvetica Neue Light"/>
              <a:ea typeface="Helvetica Neue Light"/>
              <a:cs typeface="Helvetica Neue Light"/>
              <a:sym typeface="Helvetica Neue Light"/>
            </a:endParaRPr>
          </a:p>
        </p:txBody>
      </p:sp>
      <p:sp>
        <p:nvSpPr>
          <p:cNvPr id="573" name="Google Shape;573;p80"/>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Let</a:t>
            </a:r>
            <a:endParaRPr i="1" sz="4500">
              <a:latin typeface="Anton"/>
              <a:ea typeface="Anton"/>
              <a:cs typeface="Anton"/>
              <a:sym typeface="Anton"/>
            </a:endParaRPr>
          </a:p>
        </p:txBody>
      </p:sp>
      <p:pic>
        <p:nvPicPr>
          <p:cNvPr id="574" name="Google Shape;574;p80"/>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81"/>
          <p:cNvSpPr txBox="1"/>
          <p:nvPr/>
        </p:nvSpPr>
        <p:spPr>
          <a:xfrm>
            <a:off x="4448150" y="1191014"/>
            <a:ext cx="3819600" cy="314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2000">
                <a:solidFill>
                  <a:schemeClr val="dk1"/>
                </a:solidFill>
                <a:highlight>
                  <a:srgbClr val="FFFFFF"/>
                </a:highlight>
                <a:latin typeface="Helvetica Neue Light"/>
                <a:ea typeface="Helvetica Neue Light"/>
                <a:cs typeface="Helvetica Neue Light"/>
                <a:sym typeface="Helvetica Neue Light"/>
              </a:rPr>
              <a:t>Aquí la variable </a:t>
            </a:r>
            <a:r>
              <a:rPr lang="en-GB" sz="2000">
                <a:solidFill>
                  <a:schemeClr val="dk1"/>
                </a:solidFill>
                <a:highlight>
                  <a:srgbClr val="FFFFFF"/>
                </a:highlight>
                <a:latin typeface="Courier New"/>
                <a:ea typeface="Courier New"/>
                <a:cs typeface="Courier New"/>
                <a:sym typeface="Courier New"/>
              </a:rPr>
              <a:t>i</a:t>
            </a:r>
            <a:r>
              <a:rPr lang="en-GB" sz="2000">
                <a:solidFill>
                  <a:schemeClr val="dk1"/>
                </a:solidFill>
                <a:highlight>
                  <a:srgbClr val="FFFFFF"/>
                </a:highlight>
                <a:latin typeface="Helvetica Neue Light"/>
                <a:ea typeface="Helvetica Neue Light"/>
                <a:cs typeface="Helvetica Neue Light"/>
                <a:sym typeface="Helvetica Neue Light"/>
              </a:rPr>
              <a:t> es global y la variable </a:t>
            </a:r>
            <a:r>
              <a:rPr lang="en-GB" sz="2000">
                <a:solidFill>
                  <a:schemeClr val="dk1"/>
                </a:solidFill>
                <a:highlight>
                  <a:srgbClr val="FFFFFF"/>
                </a:highlight>
                <a:latin typeface="Courier New"/>
                <a:ea typeface="Courier New"/>
                <a:cs typeface="Courier New"/>
                <a:sym typeface="Courier New"/>
              </a:rPr>
              <a:t>j</a:t>
            </a:r>
            <a:r>
              <a:rPr lang="en-GB" sz="2000">
                <a:solidFill>
                  <a:schemeClr val="dk1"/>
                </a:solidFill>
                <a:highlight>
                  <a:srgbClr val="FFFFFF"/>
                </a:highlight>
                <a:latin typeface="Helvetica Neue Light"/>
                <a:ea typeface="Helvetica Neue Light"/>
                <a:cs typeface="Helvetica Neue Light"/>
                <a:sym typeface="Helvetica Neue Light"/>
              </a:rPr>
              <a:t> es local.</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1100"/>
              <a:buFont typeface="Arial"/>
              <a:buNone/>
            </a:pPr>
            <a:r>
              <a:rPr lang="en-GB" sz="2000">
                <a:solidFill>
                  <a:schemeClr val="dk1"/>
                </a:solidFill>
                <a:highlight>
                  <a:srgbClr val="FFFFFF"/>
                </a:highlight>
                <a:latin typeface="Helvetica Neue Light"/>
                <a:ea typeface="Helvetica Neue Light"/>
                <a:cs typeface="Helvetica Neue Light"/>
                <a:sym typeface="Helvetica Neue Light"/>
              </a:rPr>
              <a:t>Pero si declaramos una variable con </a:t>
            </a:r>
            <a:r>
              <a:rPr b="1" lang="en-GB" sz="2000">
                <a:solidFill>
                  <a:schemeClr val="dk1"/>
                </a:solidFill>
                <a:highlight>
                  <a:srgbClr val="FFFFFF"/>
                </a:highlight>
                <a:latin typeface="Courier New"/>
                <a:ea typeface="Courier New"/>
                <a:cs typeface="Courier New"/>
                <a:sym typeface="Courier New"/>
              </a:rPr>
              <a:t>let</a:t>
            </a:r>
            <a:r>
              <a:rPr b="1" lang="en-GB" sz="2000">
                <a:solidFill>
                  <a:schemeClr val="dk1"/>
                </a:solidFill>
                <a:highlight>
                  <a:srgbClr val="FFFFFF"/>
                </a:highlight>
                <a:latin typeface="Helvetica Neue"/>
                <a:ea typeface="Helvetica Neue"/>
                <a:cs typeface="Helvetica Neue"/>
                <a:sym typeface="Helvetica Neue"/>
              </a:rPr>
              <a:t> dentro un bloque</a:t>
            </a:r>
            <a:r>
              <a:rPr lang="en-GB" sz="2000">
                <a:solidFill>
                  <a:schemeClr val="dk1"/>
                </a:solidFill>
                <a:highlight>
                  <a:srgbClr val="FFFFFF"/>
                </a:highlight>
                <a:latin typeface="Helvetica Neue Light"/>
                <a:ea typeface="Helvetica Neue Light"/>
                <a:cs typeface="Helvetica Neue Light"/>
                <a:sym typeface="Helvetica Neue Light"/>
              </a:rPr>
              <a:t>, que </a:t>
            </a:r>
            <a:r>
              <a:rPr b="1" lang="en-GB" sz="2000">
                <a:solidFill>
                  <a:schemeClr val="dk1"/>
                </a:solidFill>
                <a:highlight>
                  <a:srgbClr val="FFFFFF"/>
                </a:highlight>
                <a:latin typeface="Helvetica Neue"/>
                <a:ea typeface="Helvetica Neue"/>
                <a:cs typeface="Helvetica Neue"/>
                <a:sym typeface="Helvetica Neue"/>
              </a:rPr>
              <a:t>a</a:t>
            </a:r>
            <a:r>
              <a:rPr lang="en-GB" sz="2000">
                <a:solidFill>
                  <a:schemeClr val="dk1"/>
                </a:solidFill>
                <a:highlight>
                  <a:srgbClr val="FFFFFF"/>
                </a:highlight>
                <a:latin typeface="Helvetica Neue Light"/>
                <a:ea typeface="Helvetica Neue Light"/>
                <a:cs typeface="Helvetica Neue Light"/>
                <a:sym typeface="Helvetica Neue Light"/>
              </a:rPr>
              <a:t> </a:t>
            </a:r>
            <a:r>
              <a:rPr b="1" lang="en-GB" sz="2000">
                <a:solidFill>
                  <a:schemeClr val="dk1"/>
                </a:solidFill>
                <a:highlight>
                  <a:srgbClr val="FFFFFF"/>
                </a:highlight>
                <a:latin typeface="Helvetica Neue"/>
                <a:ea typeface="Helvetica Neue"/>
                <a:cs typeface="Helvetica Neue"/>
                <a:sym typeface="Helvetica Neue"/>
              </a:rPr>
              <a:t>su vez </a:t>
            </a:r>
            <a:r>
              <a:rPr lang="en-GB" sz="2000">
                <a:solidFill>
                  <a:schemeClr val="dk1"/>
                </a:solidFill>
                <a:highlight>
                  <a:srgbClr val="FFFFFF"/>
                </a:highlight>
                <a:latin typeface="Helvetica Neue Light"/>
                <a:ea typeface="Helvetica Neue Light"/>
                <a:cs typeface="Helvetica Neue Light"/>
                <a:sym typeface="Helvetica Neue Light"/>
              </a:rPr>
              <a:t>está </a:t>
            </a:r>
            <a:r>
              <a:rPr b="1" lang="en-GB" sz="2000">
                <a:solidFill>
                  <a:schemeClr val="dk1"/>
                </a:solidFill>
                <a:highlight>
                  <a:srgbClr val="FFFFFF"/>
                </a:highlight>
                <a:latin typeface="Helvetica Neue"/>
                <a:ea typeface="Helvetica Neue"/>
                <a:cs typeface="Helvetica Neue"/>
                <a:sym typeface="Helvetica Neue"/>
              </a:rPr>
              <a:t>dentro de una función</a:t>
            </a:r>
            <a:r>
              <a:rPr lang="en-GB" sz="2000">
                <a:solidFill>
                  <a:schemeClr val="dk1"/>
                </a:solidFill>
                <a:highlight>
                  <a:srgbClr val="FFFFFF"/>
                </a:highlight>
                <a:latin typeface="Helvetica Neue Light"/>
                <a:ea typeface="Helvetica Neue Light"/>
                <a:cs typeface="Helvetica Neue Light"/>
                <a:sym typeface="Helvetica Neue Light"/>
              </a:rPr>
              <a:t>, la </a:t>
            </a:r>
            <a:r>
              <a:rPr b="1" lang="en-GB" sz="2000">
                <a:solidFill>
                  <a:schemeClr val="dk1"/>
                </a:solidFill>
                <a:highlight>
                  <a:srgbClr val="FFFFFF"/>
                </a:highlight>
                <a:latin typeface="Helvetica Neue"/>
                <a:ea typeface="Helvetica Neue"/>
                <a:cs typeface="Helvetica Neue"/>
                <a:sym typeface="Helvetica Neue"/>
              </a:rPr>
              <a:t>variable pertenece solo a ese bloque</a:t>
            </a:r>
            <a:r>
              <a:rPr lang="en-GB" sz="2000">
                <a:solidFill>
                  <a:schemeClr val="dk1"/>
                </a:solidFill>
                <a:highlight>
                  <a:srgbClr val="FFFFFF"/>
                </a:highlight>
                <a:latin typeface="Helvetica Neue Light"/>
                <a:ea typeface="Helvetica Neue Light"/>
                <a:cs typeface="Helvetica Neue Light"/>
                <a:sym typeface="Helvetica Neue Light"/>
              </a:rPr>
              <a:t>.</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 </a:t>
            </a:r>
            <a:endParaRPr sz="2000">
              <a:latin typeface="Helvetica Neue Light"/>
              <a:ea typeface="Helvetica Neue Light"/>
              <a:cs typeface="Helvetica Neue Light"/>
              <a:sym typeface="Helvetica Neue Light"/>
            </a:endParaRPr>
          </a:p>
        </p:txBody>
      </p:sp>
      <p:sp>
        <p:nvSpPr>
          <p:cNvPr id="580" name="Google Shape;580;p81"/>
          <p:cNvSpPr txBox="1"/>
          <p:nvPr/>
        </p:nvSpPr>
        <p:spPr>
          <a:xfrm>
            <a:off x="4448150" y="591937"/>
            <a:ext cx="4776900" cy="5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2600">
                <a:latin typeface="Anton"/>
                <a:ea typeface="Anton"/>
                <a:cs typeface="Anton"/>
                <a:sym typeface="Anton"/>
              </a:rPr>
              <a:t>Ejemplo Let</a:t>
            </a:r>
            <a:endParaRPr i="1" sz="2600">
              <a:latin typeface="Anton"/>
              <a:ea typeface="Anton"/>
              <a:cs typeface="Anton"/>
              <a:sym typeface="Anton"/>
            </a:endParaRPr>
          </a:p>
        </p:txBody>
      </p:sp>
      <p:pic>
        <p:nvPicPr>
          <p:cNvPr id="581" name="Google Shape;581;p81"/>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82" name="Google Shape;582;p81"/>
          <p:cNvPicPr preferRelativeResize="0"/>
          <p:nvPr/>
        </p:nvPicPr>
        <p:blipFill>
          <a:blip r:embed="rId4">
            <a:alphaModFix/>
          </a:blip>
          <a:stretch>
            <a:fillRect/>
          </a:stretch>
        </p:blipFill>
        <p:spPr>
          <a:xfrm>
            <a:off x="810450" y="487825"/>
            <a:ext cx="3352699" cy="1938775"/>
          </a:xfrm>
          <a:prstGeom prst="rect">
            <a:avLst/>
          </a:prstGeom>
          <a:noFill/>
          <a:ln>
            <a:noFill/>
          </a:ln>
        </p:spPr>
      </p:pic>
      <p:pic>
        <p:nvPicPr>
          <p:cNvPr id="583" name="Google Shape;583;p81"/>
          <p:cNvPicPr preferRelativeResize="0"/>
          <p:nvPr/>
        </p:nvPicPr>
        <p:blipFill>
          <a:blip r:embed="rId5">
            <a:alphaModFix/>
          </a:blip>
          <a:stretch>
            <a:fillRect/>
          </a:stretch>
        </p:blipFill>
        <p:spPr>
          <a:xfrm>
            <a:off x="810450" y="2574625"/>
            <a:ext cx="3311469" cy="218350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82"/>
          <p:cNvSpPr txBox="1"/>
          <p:nvPr/>
        </p:nvSpPr>
        <p:spPr>
          <a:xfrm>
            <a:off x="4448150" y="1973415"/>
            <a:ext cx="3819600" cy="127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GB" sz="2000">
                <a:solidFill>
                  <a:schemeClr val="dk1"/>
                </a:solidFill>
                <a:highlight>
                  <a:srgbClr val="FFFFFF"/>
                </a:highlight>
                <a:latin typeface="Helvetica Neue"/>
                <a:ea typeface="Helvetica Neue"/>
                <a:cs typeface="Helvetica Neue"/>
                <a:sym typeface="Helvetica Neue"/>
              </a:rPr>
              <a:t>Fuera </a:t>
            </a:r>
            <a:r>
              <a:rPr lang="en-GB" sz="2000">
                <a:solidFill>
                  <a:schemeClr val="dk1"/>
                </a:solidFill>
                <a:highlight>
                  <a:srgbClr val="FFFFFF"/>
                </a:highlight>
                <a:latin typeface="Helvetica Neue Light"/>
                <a:ea typeface="Helvetica Neue Light"/>
                <a:cs typeface="Helvetica Neue Light"/>
                <a:sym typeface="Helvetica Neue Light"/>
              </a:rPr>
              <a:t>del </a:t>
            </a:r>
            <a:r>
              <a:rPr b="1" lang="en-GB" sz="2000">
                <a:solidFill>
                  <a:schemeClr val="dk1"/>
                </a:solidFill>
                <a:highlight>
                  <a:srgbClr val="FFFFFF"/>
                </a:highlight>
                <a:latin typeface="Helvetica Neue"/>
                <a:ea typeface="Helvetica Neue"/>
                <a:cs typeface="Helvetica Neue"/>
                <a:sym typeface="Helvetica Neue"/>
              </a:rPr>
              <a:t>bloque </a:t>
            </a:r>
            <a:r>
              <a:rPr lang="en-GB" sz="2000">
                <a:solidFill>
                  <a:schemeClr val="dk1"/>
                </a:solidFill>
                <a:highlight>
                  <a:srgbClr val="FFFFFF"/>
                </a:highlight>
                <a:latin typeface="Helvetica Neue Light"/>
                <a:ea typeface="Helvetica Neue Light"/>
                <a:cs typeface="Helvetica Neue Light"/>
                <a:sym typeface="Helvetica Neue Light"/>
              </a:rPr>
              <a:t>donde se declara con </a:t>
            </a:r>
            <a:r>
              <a:rPr lang="en-GB" sz="2000">
                <a:solidFill>
                  <a:schemeClr val="dk1"/>
                </a:solidFill>
                <a:highlight>
                  <a:srgbClr val="FFFFFF"/>
                </a:highlight>
                <a:latin typeface="Courier New"/>
                <a:ea typeface="Courier New"/>
                <a:cs typeface="Courier New"/>
                <a:sym typeface="Courier New"/>
              </a:rPr>
              <a:t>let</a:t>
            </a:r>
            <a:r>
              <a:rPr lang="en-GB" sz="2000">
                <a:solidFill>
                  <a:schemeClr val="dk1"/>
                </a:solidFill>
                <a:highlight>
                  <a:srgbClr val="FFFFFF"/>
                </a:highlight>
                <a:latin typeface="Helvetica Neue Light"/>
                <a:ea typeface="Helvetica Neue Light"/>
                <a:cs typeface="Helvetica Neue Light"/>
                <a:sym typeface="Helvetica Neue Light"/>
              </a:rPr>
              <a:t>, la </a:t>
            </a:r>
            <a:r>
              <a:rPr b="1" lang="en-GB" sz="2000">
                <a:solidFill>
                  <a:schemeClr val="dk1"/>
                </a:solidFill>
                <a:highlight>
                  <a:srgbClr val="FFFFFF"/>
                </a:highlight>
                <a:latin typeface="Helvetica Neue"/>
                <a:ea typeface="Helvetica Neue"/>
                <a:cs typeface="Helvetica Neue"/>
                <a:sym typeface="Helvetica Neue"/>
              </a:rPr>
              <a:t>variable no </a:t>
            </a:r>
            <a:r>
              <a:rPr lang="en-GB" sz="2000">
                <a:solidFill>
                  <a:schemeClr val="dk1"/>
                </a:solidFill>
                <a:highlight>
                  <a:srgbClr val="FFFFFF"/>
                </a:highlight>
                <a:latin typeface="Helvetica Neue Light"/>
                <a:ea typeface="Helvetica Neue Light"/>
                <a:cs typeface="Helvetica Neue Light"/>
                <a:sym typeface="Helvetica Neue Light"/>
              </a:rPr>
              <a:t>está </a:t>
            </a:r>
            <a:r>
              <a:rPr b="1" lang="en-GB" sz="2000">
                <a:solidFill>
                  <a:schemeClr val="dk1"/>
                </a:solidFill>
                <a:highlight>
                  <a:srgbClr val="FFFFFF"/>
                </a:highlight>
                <a:latin typeface="Helvetica Neue"/>
                <a:ea typeface="Helvetica Neue"/>
                <a:cs typeface="Helvetica Neue"/>
                <a:sym typeface="Helvetica Neue"/>
              </a:rPr>
              <a:t>definida</a:t>
            </a:r>
            <a:r>
              <a:rPr lang="en-GB" sz="2000">
                <a:solidFill>
                  <a:schemeClr val="dk1"/>
                </a:solidFill>
                <a:highlight>
                  <a:srgbClr val="FFFFFF"/>
                </a:highlight>
                <a:latin typeface="Helvetica Neue Light"/>
                <a:ea typeface="Helvetica Neue Light"/>
                <a:cs typeface="Helvetica Neue Light"/>
                <a:sym typeface="Helvetica Neue Light"/>
              </a:rPr>
              <a:t>.</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latin typeface="Helvetica Neue Light"/>
              <a:ea typeface="Helvetica Neue Light"/>
              <a:cs typeface="Helvetica Neue Light"/>
              <a:sym typeface="Helvetica Neue Light"/>
            </a:endParaRPr>
          </a:p>
        </p:txBody>
      </p:sp>
      <p:sp>
        <p:nvSpPr>
          <p:cNvPr id="589" name="Google Shape;589;p82"/>
          <p:cNvSpPr txBox="1"/>
          <p:nvPr/>
        </p:nvSpPr>
        <p:spPr>
          <a:xfrm>
            <a:off x="4448150" y="1201537"/>
            <a:ext cx="4776900" cy="5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2600">
                <a:latin typeface="Anton"/>
                <a:ea typeface="Anton"/>
                <a:cs typeface="Anton"/>
                <a:sym typeface="Anton"/>
              </a:rPr>
              <a:t>Ejemplo Let</a:t>
            </a:r>
            <a:endParaRPr i="1" sz="2600">
              <a:latin typeface="Anton"/>
              <a:ea typeface="Anton"/>
              <a:cs typeface="Anton"/>
              <a:sym typeface="Anton"/>
            </a:endParaRPr>
          </a:p>
        </p:txBody>
      </p:sp>
      <p:pic>
        <p:nvPicPr>
          <p:cNvPr id="590" name="Google Shape;590;p8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91" name="Google Shape;591;p82"/>
          <p:cNvPicPr preferRelativeResize="0"/>
          <p:nvPr/>
        </p:nvPicPr>
        <p:blipFill>
          <a:blip r:embed="rId4">
            <a:alphaModFix/>
          </a:blip>
          <a:stretch>
            <a:fillRect/>
          </a:stretch>
        </p:blipFill>
        <p:spPr>
          <a:xfrm>
            <a:off x="810475" y="1339450"/>
            <a:ext cx="3468950" cy="1969475"/>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83"/>
          <p:cNvSpPr txBox="1"/>
          <p:nvPr/>
        </p:nvSpPr>
        <p:spPr>
          <a:xfrm>
            <a:off x="852150" y="2115350"/>
            <a:ext cx="74397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Al igual que con </a:t>
            </a:r>
            <a:r>
              <a:rPr lang="en-GB" sz="2000">
                <a:solidFill>
                  <a:schemeClr val="dk1"/>
                </a:solidFill>
                <a:highlight>
                  <a:srgbClr val="FFFFFF"/>
                </a:highlight>
                <a:latin typeface="Courier New"/>
                <a:ea typeface="Courier New"/>
                <a:cs typeface="Courier New"/>
                <a:sym typeface="Courier New"/>
              </a:rPr>
              <a:t>let</a:t>
            </a:r>
            <a:r>
              <a:rPr lang="en-GB" sz="2000">
                <a:solidFill>
                  <a:schemeClr val="dk1"/>
                </a:solidFill>
                <a:highlight>
                  <a:srgbClr val="FFFFFF"/>
                </a:highlight>
                <a:latin typeface="Helvetica Neue Light"/>
                <a:ea typeface="Helvetica Neue Light"/>
                <a:cs typeface="Helvetica Neue Light"/>
                <a:sym typeface="Helvetica Neue Light"/>
              </a:rPr>
              <a:t>, el </a:t>
            </a:r>
            <a:r>
              <a:rPr b="1" lang="en-GB" sz="2000">
                <a:solidFill>
                  <a:schemeClr val="dk1"/>
                </a:solidFill>
                <a:highlight>
                  <a:srgbClr val="FFFFFF"/>
                </a:highlight>
                <a:latin typeface="Helvetica Neue"/>
                <a:ea typeface="Helvetica Neue"/>
                <a:cs typeface="Helvetica Neue"/>
                <a:sym typeface="Helvetica Neue"/>
              </a:rPr>
              <a:t>ámbito </a:t>
            </a:r>
            <a:r>
              <a:rPr lang="en-GB" sz="2000">
                <a:solidFill>
                  <a:schemeClr val="dk1"/>
                </a:solidFill>
                <a:highlight>
                  <a:srgbClr val="FFFFFF"/>
                </a:highlight>
                <a:latin typeface="Helvetica Neue Light"/>
                <a:ea typeface="Helvetica Neue Light"/>
                <a:cs typeface="Helvetica Neue Light"/>
                <a:sym typeface="Helvetica Neue Light"/>
              </a:rPr>
              <a:t>(scope) para una </a:t>
            </a:r>
            <a:r>
              <a:rPr b="1" lang="en-GB" sz="2000">
                <a:solidFill>
                  <a:schemeClr val="dk1"/>
                </a:solidFill>
                <a:highlight>
                  <a:srgbClr val="FFFFFF"/>
                </a:highlight>
                <a:latin typeface="Helvetica Neue"/>
                <a:ea typeface="Helvetica Neue"/>
                <a:cs typeface="Helvetica Neue"/>
                <a:sym typeface="Helvetica Neue"/>
              </a:rPr>
              <a:t>variable </a:t>
            </a:r>
            <a:r>
              <a:rPr lang="en-GB" sz="2000">
                <a:solidFill>
                  <a:schemeClr val="dk1"/>
                </a:solidFill>
                <a:highlight>
                  <a:srgbClr val="FFFFFF"/>
                </a:highlight>
                <a:latin typeface="Helvetica Neue Light"/>
                <a:ea typeface="Helvetica Neue Light"/>
                <a:cs typeface="Helvetica Neue Light"/>
                <a:sym typeface="Helvetica Neue Light"/>
              </a:rPr>
              <a:t>declarada con </a:t>
            </a:r>
            <a:r>
              <a:rPr b="1" lang="en-GB" sz="2000">
                <a:solidFill>
                  <a:schemeClr val="dk1"/>
                </a:solidFill>
                <a:highlight>
                  <a:srgbClr val="FFFFFF"/>
                </a:highlight>
                <a:latin typeface="Courier New"/>
                <a:ea typeface="Courier New"/>
                <a:cs typeface="Courier New"/>
                <a:sym typeface="Courier New"/>
              </a:rPr>
              <a:t>const</a:t>
            </a:r>
            <a:r>
              <a:rPr b="1" lang="en-GB" sz="2000">
                <a:solidFill>
                  <a:schemeClr val="dk1"/>
                </a:solidFill>
                <a:highlight>
                  <a:srgbClr val="FFFFFF"/>
                </a:highlight>
                <a:latin typeface="Helvetica Neue"/>
                <a:ea typeface="Helvetica Neue"/>
                <a:cs typeface="Helvetica Neue"/>
                <a:sym typeface="Helvetica Neue"/>
              </a:rPr>
              <a:t> </a:t>
            </a:r>
            <a:r>
              <a:rPr lang="en-GB" sz="2000">
                <a:solidFill>
                  <a:schemeClr val="dk1"/>
                </a:solidFill>
                <a:highlight>
                  <a:srgbClr val="FFFFFF"/>
                </a:highlight>
                <a:latin typeface="Helvetica Neue Light"/>
                <a:ea typeface="Helvetica Neue Light"/>
                <a:cs typeface="Helvetica Neue Light"/>
                <a:sym typeface="Helvetica Neue Light"/>
              </a:rPr>
              <a:t>es el </a:t>
            </a:r>
            <a:r>
              <a:rPr b="1" lang="en-GB" sz="2000">
                <a:solidFill>
                  <a:schemeClr val="dk1"/>
                </a:solidFill>
                <a:highlight>
                  <a:srgbClr val="FFFFFF"/>
                </a:highlight>
                <a:latin typeface="Helvetica Neue"/>
                <a:ea typeface="Helvetica Neue"/>
                <a:cs typeface="Helvetica Neue"/>
                <a:sym typeface="Helvetica Neue"/>
              </a:rPr>
              <a:t>bloque</a:t>
            </a:r>
            <a:r>
              <a:rPr lang="en-GB" sz="2000">
                <a:solidFill>
                  <a:schemeClr val="dk1"/>
                </a:solidFill>
                <a:highlight>
                  <a:srgbClr val="FFFFFF"/>
                </a:highlight>
                <a:latin typeface="Helvetica Neue Light"/>
                <a:ea typeface="Helvetica Neue Light"/>
                <a:cs typeface="Helvetica Neue Light"/>
                <a:sym typeface="Helvetica Neue Light"/>
              </a:rPr>
              <a:t>.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Sin embargo, </a:t>
            </a:r>
            <a:r>
              <a:rPr b="1" lang="en-GB" sz="2000">
                <a:solidFill>
                  <a:schemeClr val="dk1"/>
                </a:solidFill>
                <a:highlight>
                  <a:srgbClr val="FFFFFF"/>
                </a:highlight>
                <a:latin typeface="Courier New"/>
                <a:ea typeface="Courier New"/>
                <a:cs typeface="Courier New"/>
                <a:sym typeface="Courier New"/>
              </a:rPr>
              <a:t>const</a:t>
            </a:r>
            <a:r>
              <a:rPr lang="en-GB" sz="2000">
                <a:solidFill>
                  <a:schemeClr val="dk1"/>
                </a:solidFill>
                <a:highlight>
                  <a:srgbClr val="FFFFFF"/>
                </a:highlight>
                <a:latin typeface="Helvetica Neue Light"/>
                <a:ea typeface="Helvetica Neue Light"/>
                <a:cs typeface="Helvetica Neue Light"/>
                <a:sym typeface="Helvetica Neue Light"/>
              </a:rPr>
              <a:t> además </a:t>
            </a:r>
            <a:r>
              <a:rPr b="1" lang="en-GB" sz="2000">
                <a:solidFill>
                  <a:schemeClr val="dk1"/>
                </a:solidFill>
                <a:highlight>
                  <a:srgbClr val="FFFFFF"/>
                </a:highlight>
                <a:latin typeface="Helvetica Neue"/>
                <a:ea typeface="Helvetica Neue"/>
                <a:cs typeface="Helvetica Neue"/>
                <a:sym typeface="Helvetica Neue"/>
              </a:rPr>
              <a:t>prohíbe la reasignación de valores </a:t>
            </a:r>
            <a:r>
              <a:rPr lang="en-GB" sz="2000">
                <a:solidFill>
                  <a:schemeClr val="dk1"/>
                </a:solidFill>
                <a:highlight>
                  <a:srgbClr val="FFFFFF"/>
                </a:highlight>
                <a:latin typeface="Helvetica Neue Light"/>
                <a:ea typeface="Helvetica Neue Light"/>
                <a:cs typeface="Helvetica Neue Light"/>
                <a:sym typeface="Helvetica Neue Light"/>
              </a:rPr>
              <a:t>(const viene de </a:t>
            </a:r>
            <a:r>
              <a:rPr i="1" lang="en-GB" sz="2000">
                <a:solidFill>
                  <a:schemeClr val="dk1"/>
                </a:solidFill>
                <a:highlight>
                  <a:srgbClr val="FFFFFF"/>
                </a:highlight>
                <a:latin typeface="Helvetica Neue Light"/>
                <a:ea typeface="Helvetica Neue Light"/>
                <a:cs typeface="Helvetica Neue Light"/>
                <a:sym typeface="Helvetica Neue Light"/>
              </a:rPr>
              <a:t>constant</a:t>
            </a:r>
            <a:r>
              <a:rPr lang="en-GB" sz="2000">
                <a:solidFill>
                  <a:schemeClr val="dk1"/>
                </a:solidFill>
                <a:highlight>
                  <a:srgbClr val="FFFFFF"/>
                </a:highlight>
                <a:latin typeface="Helvetica Neue Light"/>
                <a:ea typeface="Helvetica Neue Light"/>
                <a:cs typeface="Helvetica Neue Light"/>
                <a:sym typeface="Helvetica Neue Light"/>
              </a:rPr>
              <a:t>).</a:t>
            </a:r>
            <a:endParaRPr sz="2000">
              <a:latin typeface="Helvetica Neue Light"/>
              <a:ea typeface="Helvetica Neue Light"/>
              <a:cs typeface="Helvetica Neue Light"/>
              <a:sym typeface="Helvetica Neue Light"/>
            </a:endParaRPr>
          </a:p>
        </p:txBody>
      </p:sp>
      <p:sp>
        <p:nvSpPr>
          <p:cNvPr id="597" name="Google Shape;597;p83"/>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500">
                <a:latin typeface="Anton"/>
                <a:ea typeface="Anton"/>
                <a:cs typeface="Anton"/>
                <a:sym typeface="Anton"/>
              </a:rPr>
              <a:t>Const</a:t>
            </a:r>
            <a:endParaRPr i="1" sz="4500">
              <a:latin typeface="Anton"/>
              <a:ea typeface="Anton"/>
              <a:cs typeface="Anton"/>
              <a:sym typeface="Anton"/>
            </a:endParaRPr>
          </a:p>
        </p:txBody>
      </p:sp>
      <p:pic>
        <p:nvPicPr>
          <p:cNvPr id="598" name="Google Shape;598;p83"/>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15" name="Shape 115"/>
        <p:cNvGrpSpPr/>
        <p:nvPr/>
      </p:nvGrpSpPr>
      <p:grpSpPr>
        <a:xfrm>
          <a:off x="0" y="0"/>
          <a:ext cx="0" cy="0"/>
          <a:chOff x="0" y="0"/>
          <a:chExt cx="0" cy="0"/>
        </a:xfrm>
      </p:grpSpPr>
      <p:sp>
        <p:nvSpPr>
          <p:cNvPr id="116" name="Google Shape;116;p21"/>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¿CUÁL ES NUESTRO PROYECTO FINAL?</a:t>
            </a:r>
            <a:endParaRPr i="1" sz="3600">
              <a:solidFill>
                <a:srgbClr val="121212"/>
              </a:solidFill>
              <a:latin typeface="Anton"/>
              <a:ea typeface="Anton"/>
              <a:cs typeface="Anton"/>
              <a:sym typeface="Anton"/>
            </a:endParaRPr>
          </a:p>
        </p:txBody>
      </p:sp>
      <p:pic>
        <p:nvPicPr>
          <p:cNvPr id="117" name="Google Shape;117;p21"/>
          <p:cNvPicPr preferRelativeResize="0"/>
          <p:nvPr/>
        </p:nvPicPr>
        <p:blipFill>
          <a:blip r:embed="rId3">
            <a:alphaModFix/>
          </a:blip>
          <a:stretch>
            <a:fillRect/>
          </a:stretch>
        </p:blipFill>
        <p:spPr>
          <a:xfrm>
            <a:off x="6265000" y="4033524"/>
            <a:ext cx="3334951" cy="1435900"/>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84"/>
          <p:cNvSpPr txBox="1"/>
          <p:nvPr/>
        </p:nvSpPr>
        <p:spPr>
          <a:xfrm>
            <a:off x="4448150" y="1658737"/>
            <a:ext cx="4776900" cy="5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2600">
                <a:latin typeface="Anton"/>
                <a:ea typeface="Anton"/>
                <a:cs typeface="Anton"/>
                <a:sym typeface="Anton"/>
              </a:rPr>
              <a:t>Ejemplo Const</a:t>
            </a:r>
            <a:endParaRPr i="1" sz="2600">
              <a:latin typeface="Anton"/>
              <a:ea typeface="Anton"/>
              <a:cs typeface="Anton"/>
              <a:sym typeface="Anton"/>
            </a:endParaRPr>
          </a:p>
        </p:txBody>
      </p:sp>
      <p:sp>
        <p:nvSpPr>
          <p:cNvPr id="604" name="Google Shape;604;p84"/>
          <p:cNvSpPr txBox="1"/>
          <p:nvPr/>
        </p:nvSpPr>
        <p:spPr>
          <a:xfrm>
            <a:off x="4566025" y="2486425"/>
            <a:ext cx="3881100" cy="127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2000">
                <a:solidFill>
                  <a:schemeClr val="dk1"/>
                </a:solidFill>
                <a:highlight>
                  <a:srgbClr val="FFFFFF"/>
                </a:highlight>
                <a:latin typeface="Helvetica Neue Light"/>
                <a:ea typeface="Helvetica Neue Light"/>
                <a:cs typeface="Helvetica Neue Light"/>
                <a:sym typeface="Helvetica Neue Light"/>
              </a:rPr>
              <a:t>Si se intenta reasignar una constante se obtendrá un </a:t>
            </a:r>
            <a:r>
              <a:rPr b="1" lang="en-GB" sz="2000">
                <a:solidFill>
                  <a:schemeClr val="dk1"/>
                </a:solidFill>
                <a:highlight>
                  <a:srgbClr val="FFFFFF"/>
                </a:highlight>
                <a:latin typeface="Helvetica Neue"/>
                <a:ea typeface="Helvetica Neue"/>
                <a:cs typeface="Helvetica Neue"/>
                <a:sym typeface="Helvetica Neue"/>
              </a:rPr>
              <a:t>error</a:t>
            </a:r>
            <a:r>
              <a:rPr lang="en-GB" sz="2000">
                <a:solidFill>
                  <a:schemeClr val="dk1"/>
                </a:solidFill>
                <a:highlight>
                  <a:srgbClr val="FFFFFF"/>
                </a:highlight>
                <a:latin typeface="Helvetica Neue Light"/>
                <a:ea typeface="Helvetica Neue Light"/>
                <a:cs typeface="Helvetica Neue Light"/>
                <a:sym typeface="Helvetica Neue Light"/>
              </a:rPr>
              <a:t>.</a:t>
            </a:r>
            <a:endParaRPr sz="2000">
              <a:latin typeface="Helvetica Neue Light"/>
              <a:ea typeface="Helvetica Neue Light"/>
              <a:cs typeface="Helvetica Neue Light"/>
              <a:sym typeface="Helvetica Neue Light"/>
            </a:endParaRPr>
          </a:p>
        </p:txBody>
      </p:sp>
      <p:pic>
        <p:nvPicPr>
          <p:cNvPr id="605" name="Google Shape;605;p84"/>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606" name="Google Shape;606;p84"/>
          <p:cNvPicPr preferRelativeResize="0"/>
          <p:nvPr/>
        </p:nvPicPr>
        <p:blipFill>
          <a:blip r:embed="rId4">
            <a:alphaModFix/>
          </a:blip>
          <a:stretch>
            <a:fillRect/>
          </a:stretch>
        </p:blipFill>
        <p:spPr>
          <a:xfrm>
            <a:off x="649825" y="1769600"/>
            <a:ext cx="3634176" cy="1546225"/>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610" name="Shape 610"/>
        <p:cNvGrpSpPr/>
        <p:nvPr/>
      </p:nvGrpSpPr>
      <p:grpSpPr>
        <a:xfrm>
          <a:off x="0" y="0"/>
          <a:ext cx="0" cy="0"/>
          <a:chOff x="0" y="0"/>
          <a:chExt cx="0" cy="0"/>
        </a:xfrm>
      </p:grpSpPr>
      <p:sp>
        <p:nvSpPr>
          <p:cNvPr id="611" name="Google Shape;611;p85"/>
          <p:cNvSpPr txBox="1"/>
          <p:nvPr/>
        </p:nvSpPr>
        <p:spPr>
          <a:xfrm>
            <a:off x="852150" y="2209325"/>
            <a:ext cx="7439700" cy="167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sz="2000">
              <a:solidFill>
                <a:srgbClr val="8215BC"/>
              </a:solidFill>
              <a:latin typeface="Lato"/>
              <a:ea typeface="Lato"/>
              <a:cs typeface="Lato"/>
              <a:sym typeface="Lato"/>
            </a:endParaRPr>
          </a:p>
          <a:p>
            <a:pPr indent="0" lvl="0" marL="0" rtl="0" algn="ctr">
              <a:lnSpc>
                <a:spcPct val="115000"/>
              </a:lnSpc>
              <a:spcBef>
                <a:spcPts val="0"/>
              </a:spcBef>
              <a:spcAft>
                <a:spcPts val="0"/>
              </a:spcAft>
              <a:buNone/>
            </a:pPr>
            <a:r>
              <a:t/>
            </a:r>
            <a:endParaRPr>
              <a:solidFill>
                <a:srgbClr val="8215BC"/>
              </a:solidFill>
              <a:latin typeface="Lato Light"/>
              <a:ea typeface="Lato Light"/>
              <a:cs typeface="Lato Light"/>
              <a:sym typeface="Lato Light"/>
            </a:endParaRPr>
          </a:p>
        </p:txBody>
      </p:sp>
      <p:sp>
        <p:nvSpPr>
          <p:cNvPr id="612" name="Google Shape;612;p85"/>
          <p:cNvSpPr txBox="1"/>
          <p:nvPr/>
        </p:nvSpPr>
        <p:spPr>
          <a:xfrm>
            <a:off x="2014375" y="241725"/>
            <a:ext cx="5304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4000">
                <a:latin typeface="Anton"/>
                <a:ea typeface="Anton"/>
                <a:cs typeface="Anton"/>
                <a:sym typeface="Anton"/>
              </a:rPr>
              <a:t>Mutabilidad y const</a:t>
            </a:r>
            <a:endParaRPr i="1" sz="4000">
              <a:latin typeface="Anton"/>
              <a:ea typeface="Anton"/>
              <a:cs typeface="Anton"/>
              <a:sym typeface="Anton"/>
            </a:endParaRPr>
          </a:p>
        </p:txBody>
      </p:sp>
      <p:sp>
        <p:nvSpPr>
          <p:cNvPr id="613" name="Google Shape;613;p85"/>
          <p:cNvSpPr txBox="1"/>
          <p:nvPr/>
        </p:nvSpPr>
        <p:spPr>
          <a:xfrm>
            <a:off x="1103825" y="1409575"/>
            <a:ext cx="7257900" cy="2410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2000">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Char char="●"/>
            </a:pPr>
            <a:r>
              <a:rPr lang="en-GB" sz="2000">
                <a:latin typeface="Helvetica Neue Light"/>
                <a:ea typeface="Helvetica Neue Light"/>
                <a:cs typeface="Helvetica Neue Light"/>
                <a:sym typeface="Helvetica Neue Light"/>
              </a:rPr>
              <a:t>Mientras que con </a:t>
            </a:r>
            <a:r>
              <a:rPr lang="en-GB" sz="2000">
                <a:latin typeface="Courier New"/>
                <a:ea typeface="Courier New"/>
                <a:cs typeface="Courier New"/>
                <a:sym typeface="Courier New"/>
              </a:rPr>
              <a:t>let</a:t>
            </a:r>
            <a:r>
              <a:rPr lang="en-GB" sz="2000">
                <a:latin typeface="Helvetica Neue Light"/>
                <a:ea typeface="Helvetica Neue Light"/>
                <a:cs typeface="Helvetica Neue Light"/>
                <a:sym typeface="Helvetica Neue Light"/>
              </a:rPr>
              <a:t> una variable puede ser reasignada, con const no es posible. </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Char char="●"/>
            </a:pPr>
            <a:r>
              <a:rPr lang="en-GB" sz="2000">
                <a:latin typeface="Helvetica Neue Light"/>
                <a:ea typeface="Helvetica Neue Light"/>
                <a:cs typeface="Helvetica Neue Light"/>
                <a:sym typeface="Helvetica Neue Light"/>
              </a:rPr>
              <a:t>Si se intenta reasignar una constante se obtendrá un error tipo TypeError. </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Char char="●"/>
            </a:pPr>
            <a:r>
              <a:rPr lang="en-GB" sz="2000">
                <a:latin typeface="Helvetica Neue Light"/>
                <a:ea typeface="Helvetica Neue Light"/>
                <a:cs typeface="Helvetica Neue Light"/>
                <a:sym typeface="Helvetica Neue Light"/>
              </a:rPr>
              <a:t>Pero que no se puedan reasignar </a:t>
            </a:r>
            <a:r>
              <a:rPr b="1" lang="en-GB" sz="2000">
                <a:latin typeface="Helvetica Neue"/>
                <a:ea typeface="Helvetica Neue"/>
                <a:cs typeface="Helvetica Neue"/>
                <a:sym typeface="Helvetica Neue"/>
              </a:rPr>
              <a:t>no significa que sean inmutables</a:t>
            </a:r>
            <a:r>
              <a:rPr lang="en-GB" sz="2000">
                <a:latin typeface="Helvetica Neue Light"/>
                <a:ea typeface="Helvetica Neue Light"/>
                <a:cs typeface="Helvetica Neue Light"/>
                <a:sym typeface="Helvetica Neue Light"/>
              </a:rPr>
              <a:t>. </a:t>
            </a:r>
            <a:endParaRPr sz="20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SzPts val="2000"/>
              <a:buChar char="●"/>
            </a:pPr>
            <a:r>
              <a:rPr lang="en-GB" sz="2000">
                <a:latin typeface="Helvetica Neue Light"/>
                <a:ea typeface="Helvetica Neue Light"/>
                <a:cs typeface="Helvetica Neue Light"/>
                <a:sym typeface="Helvetica Neue Light"/>
              </a:rPr>
              <a:t>Si el valor de una constante es algo "mutable", como un array o un objeto, </a:t>
            </a:r>
            <a:r>
              <a:rPr b="1" lang="en-GB" sz="2000">
                <a:latin typeface="Helvetica Neue"/>
                <a:ea typeface="Helvetica Neue"/>
                <a:cs typeface="Helvetica Neue"/>
                <a:sym typeface="Helvetica Neue"/>
              </a:rPr>
              <a:t>se pueden cambiar los valores internos</a:t>
            </a:r>
            <a:r>
              <a:rPr lang="en-GB" sz="2000">
                <a:latin typeface="Helvetica Neue Light"/>
                <a:ea typeface="Helvetica Neue Light"/>
                <a:cs typeface="Helvetica Neue Light"/>
                <a:sym typeface="Helvetica Neue Light"/>
              </a:rPr>
              <a:t> de sus elementos.</a:t>
            </a:r>
            <a:endParaRPr sz="20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b="1" lang="en-GB" sz="2000">
                <a:latin typeface="Helvetica Neue"/>
                <a:ea typeface="Helvetica Neue"/>
                <a:cs typeface="Helvetica Neue"/>
                <a:sym typeface="Helvetica Neue"/>
              </a:rPr>
              <a:t>NO REASIGNABLE </a:t>
            </a:r>
            <a:r>
              <a:rPr b="1" lang="en-GB" sz="2400">
                <a:solidFill>
                  <a:srgbClr val="FF0000"/>
                </a:solidFill>
                <a:latin typeface="Helvetica Neue"/>
                <a:ea typeface="Helvetica Neue"/>
                <a:cs typeface="Helvetica Neue"/>
                <a:sym typeface="Helvetica Neue"/>
              </a:rPr>
              <a:t>≠</a:t>
            </a:r>
            <a:r>
              <a:rPr b="1" lang="en-GB" sz="2000">
                <a:solidFill>
                  <a:srgbClr val="FF0000"/>
                </a:solidFill>
                <a:latin typeface="Helvetica Neue"/>
                <a:ea typeface="Helvetica Neue"/>
                <a:cs typeface="Helvetica Neue"/>
                <a:sym typeface="Helvetica Neue"/>
              </a:rPr>
              <a:t> </a:t>
            </a:r>
            <a:r>
              <a:rPr b="1" lang="en-GB" sz="2000">
                <a:latin typeface="Helvetica Neue"/>
                <a:ea typeface="Helvetica Neue"/>
                <a:cs typeface="Helvetica Neue"/>
                <a:sym typeface="Helvetica Neue"/>
              </a:rPr>
              <a:t>INMUTABLE</a:t>
            </a:r>
            <a:endParaRPr b="1" sz="2000">
              <a:latin typeface="Helvetica Neue"/>
              <a:ea typeface="Helvetica Neue"/>
              <a:cs typeface="Helvetica Neue"/>
              <a:sym typeface="Helvetica Neue"/>
            </a:endParaRPr>
          </a:p>
        </p:txBody>
      </p:sp>
      <p:pic>
        <p:nvPicPr>
          <p:cNvPr id="614" name="Google Shape;614;p85"/>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86"/>
          <p:cNvSpPr txBox="1"/>
          <p:nvPr/>
        </p:nvSpPr>
        <p:spPr>
          <a:xfrm>
            <a:off x="409850" y="377062"/>
            <a:ext cx="4776900" cy="5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2600">
                <a:latin typeface="Anton"/>
                <a:ea typeface="Anton"/>
                <a:cs typeface="Anton"/>
                <a:sym typeface="Anton"/>
              </a:rPr>
              <a:t>Ejemplo Mutabilidad</a:t>
            </a:r>
            <a:endParaRPr i="1" sz="2600">
              <a:latin typeface="Anton"/>
              <a:ea typeface="Anton"/>
              <a:cs typeface="Anton"/>
              <a:sym typeface="Anton"/>
            </a:endParaRPr>
          </a:p>
        </p:txBody>
      </p:sp>
      <p:sp>
        <p:nvSpPr>
          <p:cNvPr id="620" name="Google Shape;620;p86"/>
          <p:cNvSpPr txBox="1"/>
          <p:nvPr/>
        </p:nvSpPr>
        <p:spPr>
          <a:xfrm>
            <a:off x="483475" y="899950"/>
            <a:ext cx="7923300" cy="1168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2000">
                <a:solidFill>
                  <a:schemeClr val="dk1"/>
                </a:solidFill>
                <a:highlight>
                  <a:srgbClr val="FFFFFF"/>
                </a:highlight>
                <a:latin typeface="Helvetica Neue Light"/>
                <a:ea typeface="Helvetica Neue Light"/>
                <a:cs typeface="Helvetica Neue Light"/>
                <a:sym typeface="Helvetica Neue Light"/>
              </a:rPr>
              <a:t>Por ejemplo, una constante se puede asignar a un objeto con determinadas propiedades. Aunque la </a:t>
            </a:r>
            <a:r>
              <a:rPr lang="en-GB" sz="2000">
                <a:solidFill>
                  <a:schemeClr val="dk1"/>
                </a:solidFill>
                <a:highlight>
                  <a:schemeClr val="lt1"/>
                </a:highlight>
                <a:latin typeface="Helvetica Neue Light"/>
                <a:ea typeface="Helvetica Neue Light"/>
                <a:cs typeface="Helvetica Neue Light"/>
                <a:sym typeface="Helvetica Neue Light"/>
              </a:rPr>
              <a:t>constante </a:t>
            </a:r>
            <a:r>
              <a:rPr lang="en-GB" sz="2000">
                <a:solidFill>
                  <a:schemeClr val="dk1"/>
                </a:solidFill>
                <a:highlight>
                  <a:srgbClr val="FFFFFF"/>
                </a:highlight>
                <a:latin typeface="Helvetica Neue Light"/>
                <a:ea typeface="Helvetica Neue Light"/>
                <a:cs typeface="Helvetica Neue Light"/>
                <a:sym typeface="Helvetica Neue Light"/>
              </a:rPr>
              <a:t>no se pueda asignar a un nuevo valor, </a:t>
            </a:r>
            <a:r>
              <a:rPr b="1" lang="en-GB" sz="2000">
                <a:solidFill>
                  <a:schemeClr val="dk1"/>
                </a:solidFill>
                <a:highlight>
                  <a:srgbClr val="FFFFFF"/>
                </a:highlight>
                <a:latin typeface="Helvetica Neue"/>
                <a:ea typeface="Helvetica Neue"/>
                <a:cs typeface="Helvetica Neue"/>
                <a:sym typeface="Helvetica Neue"/>
              </a:rPr>
              <a:t>sí se puede cambiar el valor de sus propiedades</a:t>
            </a:r>
            <a:r>
              <a:rPr lang="en-GB" sz="2000">
                <a:solidFill>
                  <a:schemeClr val="dk1"/>
                </a:solidFill>
                <a:highlight>
                  <a:srgbClr val="FFFFFF"/>
                </a:highlight>
                <a:latin typeface="Helvetica Neue Light"/>
                <a:ea typeface="Helvetica Neue Light"/>
                <a:cs typeface="Helvetica Neue Light"/>
                <a:sym typeface="Helvetica Neue Light"/>
              </a:rPr>
              <a:t>.</a:t>
            </a:r>
            <a:endParaRPr sz="2000">
              <a:latin typeface="Helvetica Neue Light"/>
              <a:ea typeface="Helvetica Neue Light"/>
              <a:cs typeface="Helvetica Neue Light"/>
              <a:sym typeface="Helvetica Neue Light"/>
            </a:endParaRPr>
          </a:p>
        </p:txBody>
      </p:sp>
      <p:pic>
        <p:nvPicPr>
          <p:cNvPr id="621" name="Google Shape;621;p86"/>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22" name="Google Shape;622;p86"/>
          <p:cNvSpPr txBox="1"/>
          <p:nvPr/>
        </p:nvSpPr>
        <p:spPr>
          <a:xfrm>
            <a:off x="5130025" y="2551600"/>
            <a:ext cx="3353400" cy="180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Esto sería </a:t>
            </a:r>
            <a:r>
              <a:rPr lang="en-GB" sz="2000">
                <a:solidFill>
                  <a:srgbClr val="00FF00"/>
                </a:solidFill>
                <a:highlight>
                  <a:srgbClr val="FFFFFF"/>
                </a:highlight>
                <a:latin typeface="Helvetica Neue Light"/>
                <a:ea typeface="Helvetica Neue Light"/>
                <a:cs typeface="Helvetica Neue Light"/>
                <a:sym typeface="Helvetica Neue Light"/>
              </a:rPr>
              <a:t>posible</a:t>
            </a:r>
            <a:endParaRPr sz="2000">
              <a:solidFill>
                <a:srgbClr val="00FF00"/>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Esto </a:t>
            </a:r>
            <a:r>
              <a:rPr lang="en-GB" sz="2000">
                <a:solidFill>
                  <a:srgbClr val="FF0000"/>
                </a:solidFill>
                <a:highlight>
                  <a:srgbClr val="FFFFFF"/>
                </a:highlight>
                <a:latin typeface="Helvetica Neue Light"/>
                <a:ea typeface="Helvetica Neue Light"/>
                <a:cs typeface="Helvetica Neue Light"/>
                <a:sym typeface="Helvetica Neue Light"/>
              </a:rPr>
              <a:t>NO </a:t>
            </a:r>
            <a:r>
              <a:rPr lang="en-GB" sz="2000">
                <a:solidFill>
                  <a:schemeClr val="dk1"/>
                </a:solidFill>
                <a:highlight>
                  <a:srgbClr val="FFFFFF"/>
                </a:highlight>
                <a:latin typeface="Helvetica Neue Light"/>
                <a:ea typeface="Helvetica Neue Light"/>
                <a:cs typeface="Helvetica Neue Light"/>
                <a:sym typeface="Helvetica Neue Light"/>
              </a:rPr>
              <a:t>sería posible</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623" name="Google Shape;623;p86"/>
          <p:cNvPicPr preferRelativeResize="0"/>
          <p:nvPr/>
        </p:nvPicPr>
        <p:blipFill>
          <a:blip r:embed="rId4">
            <a:alphaModFix/>
          </a:blip>
          <a:stretch>
            <a:fillRect/>
          </a:stretch>
        </p:blipFill>
        <p:spPr>
          <a:xfrm>
            <a:off x="711775" y="2430725"/>
            <a:ext cx="4183999" cy="908975"/>
          </a:xfrm>
          <a:prstGeom prst="rect">
            <a:avLst/>
          </a:prstGeom>
          <a:noFill/>
          <a:ln>
            <a:noFill/>
          </a:ln>
        </p:spPr>
      </p:pic>
      <p:pic>
        <p:nvPicPr>
          <p:cNvPr id="624" name="Google Shape;624;p86"/>
          <p:cNvPicPr preferRelativeResize="0"/>
          <p:nvPr/>
        </p:nvPicPr>
        <p:blipFill>
          <a:blip r:embed="rId5">
            <a:alphaModFix/>
          </a:blip>
          <a:stretch>
            <a:fillRect/>
          </a:stretch>
        </p:blipFill>
        <p:spPr>
          <a:xfrm>
            <a:off x="711800" y="3593675"/>
            <a:ext cx="4183959" cy="908975"/>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87"/>
          <p:cNvSpPr txBox="1"/>
          <p:nvPr/>
        </p:nvSpPr>
        <p:spPr>
          <a:xfrm>
            <a:off x="809550" y="2556000"/>
            <a:ext cx="7524900" cy="126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i="1" lang="en-GB" sz="4000">
                <a:latin typeface="Anton"/>
                <a:ea typeface="Anton"/>
                <a:cs typeface="Anton"/>
                <a:sym typeface="Anton"/>
              </a:rPr>
              <a:t>Datos y Variables</a:t>
            </a:r>
            <a:endParaRPr sz="2000">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4000"/>
              <a:buFont typeface="Arial"/>
              <a:buNone/>
            </a:pPr>
            <a:r>
              <a:t/>
            </a:r>
            <a:endParaRPr sz="2000">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4000"/>
              <a:buFont typeface="Arial"/>
              <a:buNone/>
            </a:pPr>
            <a:r>
              <a:rPr i="1" lang="en-GB">
                <a:latin typeface="Helvetica Neue Light"/>
                <a:ea typeface="Helvetica Neue Light"/>
                <a:cs typeface="Helvetica Neue Light"/>
                <a:sym typeface="Helvetica Neue Light"/>
              </a:rPr>
              <a:t>Tiempo aproximado: 5 minutos</a:t>
            </a:r>
            <a:endParaRPr i="1">
              <a:latin typeface="Helvetica Neue Light"/>
              <a:ea typeface="Helvetica Neue Light"/>
              <a:cs typeface="Helvetica Neue Light"/>
              <a:sym typeface="Helvetica Neue Light"/>
            </a:endParaRPr>
          </a:p>
        </p:txBody>
      </p:sp>
      <p:pic>
        <p:nvPicPr>
          <p:cNvPr id="630" name="Google Shape;630;p8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631" name="Google Shape;631;p87"/>
          <p:cNvPicPr preferRelativeResize="0"/>
          <p:nvPr/>
        </p:nvPicPr>
        <p:blipFill rotWithShape="1">
          <a:blip r:embed="rId4">
            <a:alphaModFix/>
          </a:blip>
          <a:srcRect b="0" l="0" r="0" t="0"/>
          <a:stretch/>
        </p:blipFill>
        <p:spPr>
          <a:xfrm>
            <a:off x="3882275" y="904849"/>
            <a:ext cx="1379450" cy="137945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88"/>
          <p:cNvSpPr txBox="1"/>
          <p:nvPr/>
        </p:nvSpPr>
        <p:spPr>
          <a:xfrm>
            <a:off x="2183550" y="230350"/>
            <a:ext cx="4776900" cy="98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2600">
                <a:latin typeface="Anton"/>
                <a:ea typeface="Anton"/>
                <a:cs typeface="Anton"/>
                <a:sym typeface="Anton"/>
              </a:rPr>
              <a:t>Datos y variables</a:t>
            </a:r>
            <a:endParaRPr i="1" sz="2600">
              <a:latin typeface="Anton"/>
              <a:ea typeface="Anton"/>
              <a:cs typeface="Anton"/>
              <a:sym typeface="Anton"/>
            </a:endParaRPr>
          </a:p>
        </p:txBody>
      </p:sp>
      <p:sp>
        <p:nvSpPr>
          <p:cNvPr id="637" name="Google Shape;637;p88"/>
          <p:cNvSpPr txBox="1"/>
          <p:nvPr/>
        </p:nvSpPr>
        <p:spPr>
          <a:xfrm>
            <a:off x="421650" y="1066152"/>
            <a:ext cx="8300700" cy="3587700"/>
          </a:xfrm>
          <a:prstGeom prst="rect">
            <a:avLst/>
          </a:prstGeom>
          <a:noFill/>
          <a:ln>
            <a:noFill/>
          </a:ln>
        </p:spPr>
        <p:txBody>
          <a:bodyPr anchorCtr="0" anchor="ctr" bIns="91425" lIns="91425" spcFirstLastPara="1" rIns="91425" wrap="square" tIns="91425">
            <a:noAutofit/>
          </a:bodyPr>
          <a:lstStyle/>
          <a:p>
            <a:pPr indent="-336550" lvl="0" marL="457200" rtl="0" algn="l">
              <a:lnSpc>
                <a:spcPct val="150000"/>
              </a:lnSpc>
              <a:spcBef>
                <a:spcPts val="0"/>
              </a:spcBef>
              <a:spcAft>
                <a:spcPts val="0"/>
              </a:spcAft>
              <a:buClr>
                <a:schemeClr val="dk1"/>
              </a:buClr>
              <a:buSzPts val="1700"/>
              <a:buFont typeface="Helvetica Neue Light"/>
              <a:buAutoNum type="arabicParenR"/>
            </a:pPr>
            <a:r>
              <a:rPr lang="en-GB" sz="1700">
                <a:solidFill>
                  <a:schemeClr val="dk1"/>
                </a:solidFill>
                <a:highlight>
                  <a:schemeClr val="lt1"/>
                </a:highlight>
                <a:latin typeface="Helvetica Neue Light"/>
                <a:ea typeface="Helvetica Neue Light"/>
                <a:cs typeface="Helvetica Neue Light"/>
                <a:sym typeface="Helvetica Neue Light"/>
              </a:rPr>
              <a:t>Definir variables variables que almacenen los siguiente datos:</a:t>
            </a:r>
            <a:endParaRPr sz="1700">
              <a:solidFill>
                <a:schemeClr val="dk1"/>
              </a:solidFill>
              <a:highlight>
                <a:schemeClr val="lt1"/>
              </a:highlight>
              <a:latin typeface="Helvetica Neue Light"/>
              <a:ea typeface="Helvetica Neue Light"/>
              <a:cs typeface="Helvetica Neue Light"/>
              <a:sym typeface="Helvetica Neue Light"/>
            </a:endParaRPr>
          </a:p>
          <a:p>
            <a:pPr indent="-336550" lvl="0" marL="457200" rtl="0" algn="l">
              <a:lnSpc>
                <a:spcPct val="150000"/>
              </a:lnSpc>
              <a:spcBef>
                <a:spcPts val="0"/>
              </a:spcBef>
              <a:spcAft>
                <a:spcPts val="0"/>
              </a:spcAft>
              <a:buClr>
                <a:schemeClr val="dk1"/>
              </a:buClr>
              <a:buSzPts val="1700"/>
              <a:buFont typeface="Helvetica Neue Light"/>
              <a:buChar char="●"/>
            </a:pPr>
            <a:r>
              <a:rPr lang="en-GB" sz="1700">
                <a:solidFill>
                  <a:schemeClr val="dk1"/>
                </a:solidFill>
                <a:highlight>
                  <a:schemeClr val="lt1"/>
                </a:highlight>
                <a:latin typeface="Helvetica Neue Light"/>
                <a:ea typeface="Helvetica Neue Light"/>
                <a:cs typeface="Helvetica Neue Light"/>
                <a:sym typeface="Helvetica Neue Light"/>
              </a:rPr>
              <a:t>Un nombre: “pepe”</a:t>
            </a:r>
            <a:endParaRPr sz="1700">
              <a:solidFill>
                <a:schemeClr val="dk1"/>
              </a:solidFill>
              <a:highlight>
                <a:schemeClr val="lt1"/>
              </a:highlight>
              <a:latin typeface="Helvetica Neue Light"/>
              <a:ea typeface="Helvetica Neue Light"/>
              <a:cs typeface="Helvetica Neue Light"/>
              <a:sym typeface="Helvetica Neue Light"/>
            </a:endParaRPr>
          </a:p>
          <a:p>
            <a:pPr indent="-336550" lvl="0" marL="457200" rtl="0" algn="l">
              <a:lnSpc>
                <a:spcPct val="150000"/>
              </a:lnSpc>
              <a:spcBef>
                <a:spcPts val="0"/>
              </a:spcBef>
              <a:spcAft>
                <a:spcPts val="0"/>
              </a:spcAft>
              <a:buClr>
                <a:schemeClr val="dk1"/>
              </a:buClr>
              <a:buSzPts val="1700"/>
              <a:buFont typeface="Helvetica Neue Light"/>
              <a:buChar char="●"/>
            </a:pPr>
            <a:r>
              <a:rPr lang="en-GB" sz="1700">
                <a:solidFill>
                  <a:schemeClr val="dk1"/>
                </a:solidFill>
                <a:highlight>
                  <a:schemeClr val="lt1"/>
                </a:highlight>
                <a:latin typeface="Helvetica Neue Light"/>
                <a:ea typeface="Helvetica Neue Light"/>
                <a:cs typeface="Helvetica Neue Light"/>
                <a:sym typeface="Helvetica Neue Light"/>
              </a:rPr>
              <a:t>Una edad: 25</a:t>
            </a:r>
            <a:endParaRPr sz="1700">
              <a:solidFill>
                <a:schemeClr val="dk1"/>
              </a:solidFill>
              <a:highlight>
                <a:schemeClr val="lt1"/>
              </a:highlight>
              <a:latin typeface="Helvetica Neue Light"/>
              <a:ea typeface="Helvetica Neue Light"/>
              <a:cs typeface="Helvetica Neue Light"/>
              <a:sym typeface="Helvetica Neue Light"/>
            </a:endParaRPr>
          </a:p>
          <a:p>
            <a:pPr indent="-336550" lvl="0" marL="457200" rtl="0" algn="l">
              <a:lnSpc>
                <a:spcPct val="150000"/>
              </a:lnSpc>
              <a:spcBef>
                <a:spcPts val="0"/>
              </a:spcBef>
              <a:spcAft>
                <a:spcPts val="0"/>
              </a:spcAft>
              <a:buClr>
                <a:schemeClr val="dk1"/>
              </a:buClr>
              <a:buSzPts val="1700"/>
              <a:buFont typeface="Helvetica Neue Light"/>
              <a:buChar char="●"/>
            </a:pPr>
            <a:r>
              <a:rPr lang="en-GB" sz="1700">
                <a:solidFill>
                  <a:schemeClr val="dk1"/>
                </a:solidFill>
                <a:highlight>
                  <a:schemeClr val="lt1"/>
                </a:highlight>
                <a:latin typeface="Helvetica Neue Light"/>
                <a:ea typeface="Helvetica Neue Light"/>
                <a:cs typeface="Helvetica Neue Light"/>
                <a:sym typeface="Helvetica Neue Light"/>
              </a:rPr>
              <a:t>Un precio: $99.90</a:t>
            </a:r>
            <a:endParaRPr sz="1700">
              <a:solidFill>
                <a:schemeClr val="dk1"/>
              </a:solidFill>
              <a:highlight>
                <a:schemeClr val="lt1"/>
              </a:highlight>
              <a:latin typeface="Helvetica Neue Light"/>
              <a:ea typeface="Helvetica Neue Light"/>
              <a:cs typeface="Helvetica Neue Light"/>
              <a:sym typeface="Helvetica Neue Light"/>
            </a:endParaRPr>
          </a:p>
          <a:p>
            <a:pPr indent="-336550" lvl="0" marL="457200" rtl="0" algn="l">
              <a:lnSpc>
                <a:spcPct val="150000"/>
              </a:lnSpc>
              <a:spcBef>
                <a:spcPts val="0"/>
              </a:spcBef>
              <a:spcAft>
                <a:spcPts val="0"/>
              </a:spcAft>
              <a:buClr>
                <a:schemeClr val="dk1"/>
              </a:buClr>
              <a:buSzPts val="1700"/>
              <a:buFont typeface="Helvetica Neue Light"/>
              <a:buChar char="●"/>
            </a:pPr>
            <a:r>
              <a:rPr lang="en-GB" sz="1700">
                <a:solidFill>
                  <a:schemeClr val="dk1"/>
                </a:solidFill>
                <a:highlight>
                  <a:schemeClr val="lt1"/>
                </a:highlight>
                <a:latin typeface="Helvetica Neue Light"/>
                <a:ea typeface="Helvetica Neue Light"/>
                <a:cs typeface="Helvetica Neue Light"/>
                <a:sym typeface="Helvetica Neue Light"/>
              </a:rPr>
              <a:t>Los nombres de mis series favoritas: “Dark”, “Mr Robot”, “Castlevania”</a:t>
            </a:r>
            <a:endParaRPr sz="1700">
              <a:solidFill>
                <a:schemeClr val="dk1"/>
              </a:solidFill>
              <a:highlight>
                <a:schemeClr val="lt1"/>
              </a:highlight>
              <a:latin typeface="Helvetica Neue Light"/>
              <a:ea typeface="Helvetica Neue Light"/>
              <a:cs typeface="Helvetica Neue Light"/>
              <a:sym typeface="Helvetica Neue Light"/>
            </a:endParaRPr>
          </a:p>
          <a:p>
            <a:pPr indent="-336550" lvl="0" marL="457200" rtl="0" algn="l">
              <a:lnSpc>
                <a:spcPct val="150000"/>
              </a:lnSpc>
              <a:spcBef>
                <a:spcPts val="0"/>
              </a:spcBef>
              <a:spcAft>
                <a:spcPts val="0"/>
              </a:spcAft>
              <a:buClr>
                <a:schemeClr val="dk1"/>
              </a:buClr>
              <a:buSzPts val="1700"/>
              <a:buFont typeface="Helvetica Neue Light"/>
              <a:buChar char="●"/>
            </a:pPr>
            <a:r>
              <a:rPr lang="en-GB" sz="1700">
                <a:solidFill>
                  <a:schemeClr val="dk1"/>
                </a:solidFill>
                <a:highlight>
                  <a:schemeClr val="lt1"/>
                </a:highlight>
                <a:latin typeface="Helvetica Neue Light"/>
                <a:ea typeface="Helvetica Neue Light"/>
                <a:cs typeface="Helvetica Neue Light"/>
                <a:sym typeface="Helvetica Neue Light"/>
              </a:rPr>
              <a:t>Mis películas favoritas, en donde cada película detalla su nombre, el año de estreno, y una lista con los nombres de sus protagonistas.</a:t>
            </a:r>
            <a:endParaRPr sz="1700">
              <a:solidFill>
                <a:schemeClr val="dk1"/>
              </a:solidFill>
              <a:highlight>
                <a:schemeClr val="lt1"/>
              </a:highlight>
              <a:latin typeface="Helvetica Neue Light"/>
              <a:ea typeface="Helvetica Neue Light"/>
              <a:cs typeface="Helvetica Neue Light"/>
              <a:sym typeface="Helvetica Neue Light"/>
            </a:endParaRPr>
          </a:p>
          <a:p>
            <a:pPr indent="-336550" lvl="0" marL="457200" rtl="0" algn="l">
              <a:lnSpc>
                <a:spcPct val="150000"/>
              </a:lnSpc>
              <a:spcBef>
                <a:spcPts val="0"/>
              </a:spcBef>
              <a:spcAft>
                <a:spcPts val="0"/>
              </a:spcAft>
              <a:buClr>
                <a:schemeClr val="dk1"/>
              </a:buClr>
              <a:buSzPts val="1700"/>
              <a:buFont typeface="Helvetica Neue Light"/>
              <a:buAutoNum type="arabicParenR"/>
            </a:pPr>
            <a:r>
              <a:rPr lang="en-GB" sz="1700">
                <a:solidFill>
                  <a:schemeClr val="dk1"/>
                </a:solidFill>
                <a:highlight>
                  <a:schemeClr val="lt1"/>
                </a:highlight>
                <a:latin typeface="Helvetica Neue Light"/>
                <a:ea typeface="Helvetica Neue Light"/>
                <a:cs typeface="Helvetica Neue Light"/>
                <a:sym typeface="Helvetica Neue Light"/>
              </a:rPr>
              <a:t>Mostrar todos esos valores por consola</a:t>
            </a:r>
            <a:endParaRPr sz="1700">
              <a:solidFill>
                <a:schemeClr val="dk1"/>
              </a:solidFill>
              <a:highlight>
                <a:schemeClr val="lt1"/>
              </a:highlight>
              <a:latin typeface="Helvetica Neue Light"/>
              <a:ea typeface="Helvetica Neue Light"/>
              <a:cs typeface="Helvetica Neue Light"/>
              <a:sym typeface="Helvetica Neue Light"/>
            </a:endParaRPr>
          </a:p>
          <a:p>
            <a:pPr indent="-336550" lvl="0" marL="457200" rtl="0" algn="l">
              <a:lnSpc>
                <a:spcPct val="150000"/>
              </a:lnSpc>
              <a:spcBef>
                <a:spcPts val="0"/>
              </a:spcBef>
              <a:spcAft>
                <a:spcPts val="0"/>
              </a:spcAft>
              <a:buClr>
                <a:schemeClr val="dk1"/>
              </a:buClr>
              <a:buSzPts val="1700"/>
              <a:buFont typeface="Helvetica Neue Light"/>
              <a:buAutoNum type="arabicParenR"/>
            </a:pPr>
            <a:r>
              <a:rPr lang="en-GB" sz="1700">
                <a:solidFill>
                  <a:schemeClr val="dk1"/>
                </a:solidFill>
                <a:highlight>
                  <a:schemeClr val="lt1"/>
                </a:highlight>
                <a:latin typeface="Helvetica Neue Light"/>
                <a:ea typeface="Helvetica Neue Light"/>
                <a:cs typeface="Helvetica Neue Light"/>
                <a:sym typeface="Helvetica Neue Light"/>
              </a:rPr>
              <a:t>Incrementar la edad en 1 y volver a mostrarla</a:t>
            </a:r>
            <a:endParaRPr sz="1700">
              <a:solidFill>
                <a:schemeClr val="dk1"/>
              </a:solidFill>
              <a:highlight>
                <a:schemeClr val="lt1"/>
              </a:highlight>
              <a:latin typeface="Helvetica Neue Light"/>
              <a:ea typeface="Helvetica Neue Light"/>
              <a:cs typeface="Helvetica Neue Light"/>
              <a:sym typeface="Helvetica Neue Light"/>
            </a:endParaRPr>
          </a:p>
          <a:p>
            <a:pPr indent="-336550" lvl="0" marL="457200" rtl="0" algn="l">
              <a:lnSpc>
                <a:spcPct val="150000"/>
              </a:lnSpc>
              <a:spcBef>
                <a:spcPts val="0"/>
              </a:spcBef>
              <a:spcAft>
                <a:spcPts val="0"/>
              </a:spcAft>
              <a:buClr>
                <a:schemeClr val="dk1"/>
              </a:buClr>
              <a:buSzPts val="1700"/>
              <a:buFont typeface="Helvetica Neue Light"/>
              <a:buAutoNum type="arabicParenR"/>
            </a:pPr>
            <a:r>
              <a:rPr lang="en-GB" sz="1700">
                <a:solidFill>
                  <a:schemeClr val="dk1"/>
                </a:solidFill>
                <a:highlight>
                  <a:schemeClr val="lt1"/>
                </a:highlight>
                <a:latin typeface="Helvetica Neue Light"/>
                <a:ea typeface="Helvetica Neue Light"/>
                <a:cs typeface="Helvetica Neue Light"/>
                <a:sym typeface="Helvetica Neue Light"/>
              </a:rPr>
              <a:t>Agregar una serie a la lista y volver a mostrarla</a:t>
            </a:r>
            <a:endParaRPr sz="1700">
              <a:solidFill>
                <a:schemeClr val="dk1"/>
              </a:solidFill>
              <a:highlight>
                <a:schemeClr val="lt1"/>
              </a:highlight>
              <a:latin typeface="Helvetica Neue Light"/>
              <a:ea typeface="Helvetica Neue Light"/>
              <a:cs typeface="Helvetica Neue Light"/>
              <a:sym typeface="Helvetica Neue Light"/>
            </a:endParaRPr>
          </a:p>
        </p:txBody>
      </p:sp>
      <p:pic>
        <p:nvPicPr>
          <p:cNvPr id="638" name="Google Shape;638;p88"/>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639" name="Google Shape;639;p88"/>
          <p:cNvPicPr preferRelativeResize="0"/>
          <p:nvPr/>
        </p:nvPicPr>
        <p:blipFill rotWithShape="1">
          <a:blip r:embed="rId4">
            <a:alphaModFix/>
          </a:blip>
          <a:srcRect b="0" l="0" r="0" t="0"/>
          <a:stretch/>
        </p:blipFill>
        <p:spPr>
          <a:xfrm>
            <a:off x="8205900" y="85650"/>
            <a:ext cx="818700" cy="818700"/>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643" name="Shape 643"/>
        <p:cNvGrpSpPr/>
        <p:nvPr/>
      </p:nvGrpSpPr>
      <p:grpSpPr>
        <a:xfrm>
          <a:off x="0" y="0"/>
          <a:ext cx="0" cy="0"/>
          <a:chOff x="0" y="0"/>
          <a:chExt cx="0" cy="0"/>
        </a:xfrm>
      </p:grpSpPr>
      <p:sp>
        <p:nvSpPr>
          <p:cNvPr id="644" name="Google Shape;644;p89"/>
          <p:cNvSpPr txBox="1"/>
          <p:nvPr/>
        </p:nvSpPr>
        <p:spPr>
          <a:xfrm>
            <a:off x="959850" y="2077200"/>
            <a:ext cx="7224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n-GB" sz="3600" u="none" cap="none" strike="noStrike">
                <a:solidFill>
                  <a:srgbClr val="000000"/>
                </a:solidFill>
                <a:latin typeface="Anton"/>
                <a:ea typeface="Anton"/>
                <a:cs typeface="Anton"/>
                <a:sym typeface="Anton"/>
              </a:rPr>
              <a:t>¿</a:t>
            </a:r>
            <a:r>
              <a:rPr i="1" lang="en-GB" sz="3600">
                <a:latin typeface="Anton"/>
                <a:ea typeface="Anton"/>
                <a:cs typeface="Anton"/>
                <a:sym typeface="Anton"/>
              </a:rPr>
              <a:t>YA CONOCES LOS BENEFICIOS QUE TIENES POR SER ESTUDIANTE DE CODERHOUSE</a:t>
            </a:r>
            <a:r>
              <a:rPr b="0" i="1" lang="en-GB" sz="3600" u="none" cap="none" strike="noStrike">
                <a:solidFill>
                  <a:srgbClr val="000000"/>
                </a:solidFill>
                <a:latin typeface="Anton"/>
                <a:ea typeface="Anton"/>
                <a:cs typeface="Anton"/>
                <a:sym typeface="Anton"/>
              </a:rPr>
              <a:t>? </a:t>
            </a:r>
            <a:endParaRPr b="0" i="1" sz="3600" u="none" cap="none" strike="noStrike">
              <a:solidFill>
                <a:srgbClr val="000000"/>
              </a:solidFill>
              <a:latin typeface="Anton"/>
              <a:ea typeface="Anton"/>
              <a:cs typeface="Anton"/>
              <a:sym typeface="Anton"/>
            </a:endParaRPr>
          </a:p>
        </p:txBody>
      </p:sp>
      <p:pic>
        <p:nvPicPr>
          <p:cNvPr id="645" name="Google Shape;645;p8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646" name="Google Shape;646;p89"/>
          <p:cNvPicPr preferRelativeResize="0"/>
          <p:nvPr/>
        </p:nvPicPr>
        <p:blipFill>
          <a:blip r:embed="rId4">
            <a:alphaModFix/>
          </a:blip>
          <a:stretch>
            <a:fillRect/>
          </a:stretch>
        </p:blipFill>
        <p:spPr>
          <a:xfrm>
            <a:off x="4117851" y="958650"/>
            <a:ext cx="908300" cy="908300"/>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650" name="Shape 650"/>
        <p:cNvGrpSpPr/>
        <p:nvPr/>
      </p:nvGrpSpPr>
      <p:grpSpPr>
        <a:xfrm>
          <a:off x="0" y="0"/>
          <a:ext cx="0" cy="0"/>
          <a:chOff x="0" y="0"/>
          <a:chExt cx="0" cy="0"/>
        </a:xfrm>
      </p:grpSpPr>
      <p:sp>
        <p:nvSpPr>
          <p:cNvPr id="651" name="Google Shape;651;p90"/>
          <p:cNvSpPr txBox="1"/>
          <p:nvPr/>
        </p:nvSpPr>
        <p:spPr>
          <a:xfrm>
            <a:off x="1310675" y="2758325"/>
            <a:ext cx="67188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n-GB" sz="3600" u="none" cap="none" strike="noStrike">
                <a:solidFill>
                  <a:srgbClr val="000000"/>
                </a:solidFill>
                <a:latin typeface="Anton"/>
                <a:ea typeface="Anton"/>
                <a:cs typeface="Anton"/>
                <a:sym typeface="Anton"/>
              </a:rPr>
              <a:t>TE INVITAMOS A QUE COMPLEMENTES LA CLASE CON LOS SIGUIENTES CODERTIPS</a:t>
            </a:r>
            <a:endParaRPr b="0" i="1" sz="3600" u="none" cap="none" strike="noStrike">
              <a:solidFill>
                <a:srgbClr val="000000"/>
              </a:solidFill>
              <a:latin typeface="Anton"/>
              <a:ea typeface="Anton"/>
              <a:cs typeface="Anton"/>
              <a:sym typeface="Anton"/>
            </a:endParaRPr>
          </a:p>
        </p:txBody>
      </p:sp>
      <p:pic>
        <p:nvPicPr>
          <p:cNvPr id="652" name="Google Shape;652;p90"/>
          <p:cNvPicPr preferRelativeResize="0"/>
          <p:nvPr/>
        </p:nvPicPr>
        <p:blipFill rotWithShape="1">
          <a:blip r:embed="rId3">
            <a:alphaModFix/>
          </a:blip>
          <a:srcRect b="0" l="0" r="0" t="0"/>
          <a:stretch/>
        </p:blipFill>
        <p:spPr>
          <a:xfrm>
            <a:off x="3978725" y="1185925"/>
            <a:ext cx="1186525" cy="1186525"/>
          </a:xfrm>
          <a:prstGeom prst="rect">
            <a:avLst/>
          </a:prstGeom>
          <a:noFill/>
          <a:ln>
            <a:noFill/>
          </a:ln>
        </p:spPr>
      </p:pic>
      <p:pic>
        <p:nvPicPr>
          <p:cNvPr id="653" name="Google Shape;653;p90"/>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91"/>
          <p:cNvSpPr txBox="1"/>
          <p:nvPr/>
        </p:nvSpPr>
        <p:spPr>
          <a:xfrm>
            <a:off x="2577375" y="2432650"/>
            <a:ext cx="5711400" cy="2142900"/>
          </a:xfrm>
          <a:prstGeom prst="rect">
            <a:avLst/>
          </a:prstGeom>
          <a:noFill/>
          <a:ln>
            <a:noFill/>
          </a:ln>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Char char="●"/>
            </a:pPr>
            <a:r>
              <a:rPr lang="en-GB" u="sng">
                <a:solidFill>
                  <a:schemeClr val="hlink"/>
                </a:solidFill>
                <a:latin typeface="Helvetica Neue Light"/>
                <a:ea typeface="Helvetica Neue Light"/>
                <a:cs typeface="Helvetica Neue Light"/>
                <a:sym typeface="Helvetica Neue Light"/>
                <a:hlinkClick r:id="rId3"/>
              </a:rPr>
              <a:t>Aprende Programación Web y construye el futuro de nuestra humanidad</a:t>
            </a:r>
            <a:r>
              <a:rPr lang="en-GB">
                <a:solidFill>
                  <a:schemeClr val="dk1"/>
                </a:solidFill>
                <a:latin typeface="Helvetica Neue Light"/>
                <a:ea typeface="Helvetica Neue Light"/>
                <a:cs typeface="Helvetica Neue Light"/>
                <a:sym typeface="Helvetica Neue Light"/>
              </a:rPr>
              <a:t> | </a:t>
            </a:r>
            <a:r>
              <a:rPr b="1" i="1" lang="en-GB">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n-GB" u="sng">
                <a:solidFill>
                  <a:schemeClr val="hlink"/>
                </a:solidFill>
                <a:latin typeface="Helvetica Neue Light"/>
                <a:ea typeface="Helvetica Neue Light"/>
                <a:cs typeface="Helvetica Neue Light"/>
                <a:sym typeface="Helvetica Neue Light"/>
                <a:hlinkClick r:id="rId4"/>
              </a:rPr>
              <a:t>Desarrollo freelance</a:t>
            </a:r>
            <a:r>
              <a:rPr b="1" i="1" lang="en-GB">
                <a:solidFill>
                  <a:schemeClr val="dk1"/>
                </a:solidFill>
                <a:latin typeface="Helvetica Neue"/>
                <a:ea typeface="Helvetica Neue"/>
                <a:cs typeface="Helvetica Neue"/>
                <a:sym typeface="Helvetica Neue"/>
              </a:rPr>
              <a:t> </a:t>
            </a:r>
            <a:r>
              <a:rPr lang="en-GB">
                <a:solidFill>
                  <a:schemeClr val="dk1"/>
                </a:solidFill>
                <a:latin typeface="Helvetica Neue Light"/>
                <a:ea typeface="Helvetica Neue Light"/>
                <a:cs typeface="Helvetica Neue Light"/>
                <a:sym typeface="Helvetica Neue Light"/>
              </a:rPr>
              <a:t>| </a:t>
            </a:r>
            <a:r>
              <a:rPr b="1" i="1" lang="en-GB">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n-GB" u="sng">
                <a:solidFill>
                  <a:schemeClr val="hlink"/>
                </a:solidFill>
                <a:latin typeface="Helvetica Neue Light"/>
                <a:ea typeface="Helvetica Neue Light"/>
                <a:cs typeface="Helvetica Neue Light"/>
                <a:sym typeface="Helvetica Neue Light"/>
                <a:hlinkClick r:id="rId5"/>
              </a:rPr>
              <a:t>Desarrollo profesional</a:t>
            </a:r>
            <a:r>
              <a:rPr lang="en-GB">
                <a:solidFill>
                  <a:schemeClr val="dk1"/>
                </a:solidFill>
                <a:latin typeface="Helvetica Neue Light"/>
                <a:ea typeface="Helvetica Neue Light"/>
                <a:cs typeface="Helvetica Neue Light"/>
                <a:sym typeface="Helvetica Neue Light"/>
              </a:rPr>
              <a:t> | </a:t>
            </a:r>
            <a:r>
              <a:rPr b="1" i="1" lang="en-GB">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0" lvl="0" marL="0" rtl="0" algn="l">
              <a:lnSpc>
                <a:spcPct val="115000"/>
              </a:lnSpc>
              <a:spcBef>
                <a:spcPts val="1000"/>
              </a:spcBef>
              <a:spcAft>
                <a:spcPts val="0"/>
              </a:spcAft>
              <a:buClr>
                <a:srgbClr val="000000"/>
              </a:buClr>
              <a:buSzPts val="1100"/>
              <a:buFont typeface="Arial"/>
              <a:buNone/>
            </a:pPr>
            <a:r>
              <a:t/>
            </a:r>
            <a:endParaRPr sz="1600">
              <a:solidFill>
                <a:schemeClr val="dk1"/>
              </a:solidFill>
              <a:latin typeface="Helvetica Neue Light"/>
              <a:ea typeface="Helvetica Neue Light"/>
              <a:cs typeface="Helvetica Neue Light"/>
              <a:sym typeface="Helvetica Neue Light"/>
            </a:endParaRPr>
          </a:p>
        </p:txBody>
      </p:sp>
      <p:pic>
        <p:nvPicPr>
          <p:cNvPr id="659" name="Google Shape;659;p91"/>
          <p:cNvPicPr preferRelativeResize="0"/>
          <p:nvPr/>
        </p:nvPicPr>
        <p:blipFill>
          <a:blip r:embed="rId6">
            <a:alphaModFix/>
          </a:blip>
          <a:stretch>
            <a:fillRect/>
          </a:stretch>
        </p:blipFill>
        <p:spPr>
          <a:xfrm>
            <a:off x="7567925" y="4659625"/>
            <a:ext cx="1186526" cy="330675"/>
          </a:xfrm>
          <a:prstGeom prst="rect">
            <a:avLst/>
          </a:prstGeom>
          <a:noFill/>
          <a:ln>
            <a:noFill/>
          </a:ln>
        </p:spPr>
      </p:pic>
      <p:sp>
        <p:nvSpPr>
          <p:cNvPr id="660" name="Google Shape;660;p91"/>
          <p:cNvSpPr/>
          <p:nvPr/>
        </p:nvSpPr>
        <p:spPr>
          <a:xfrm>
            <a:off x="1221525" y="10165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91"/>
          <p:cNvSpPr txBox="1"/>
          <p:nvPr/>
        </p:nvSpPr>
        <p:spPr>
          <a:xfrm>
            <a:off x="2577375" y="1209575"/>
            <a:ext cx="4776900" cy="98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4000">
                <a:latin typeface="Anton"/>
                <a:ea typeface="Anton"/>
                <a:cs typeface="Anton"/>
                <a:sym typeface="Anton"/>
              </a:rPr>
              <a:t>VIDEOS Y PODCASTS</a:t>
            </a:r>
            <a:endParaRPr i="1" sz="4000">
              <a:latin typeface="Anton"/>
              <a:ea typeface="Anton"/>
              <a:cs typeface="Anton"/>
              <a:sym typeface="Anton"/>
            </a:endParaRPr>
          </a:p>
        </p:txBody>
      </p:sp>
      <p:pic>
        <p:nvPicPr>
          <p:cNvPr id="662" name="Google Shape;662;p91"/>
          <p:cNvPicPr preferRelativeResize="0"/>
          <p:nvPr/>
        </p:nvPicPr>
        <p:blipFill>
          <a:blip r:embed="rId7">
            <a:alphaModFix/>
          </a:blip>
          <a:stretch>
            <a:fillRect/>
          </a:stretch>
        </p:blipFill>
        <p:spPr>
          <a:xfrm>
            <a:off x="1484234" y="1279240"/>
            <a:ext cx="545131" cy="545131"/>
          </a:xfrm>
          <a:prstGeom prst="rect">
            <a:avLst/>
          </a:prstGeom>
          <a:noFill/>
          <a:ln>
            <a:noFill/>
          </a:ln>
        </p:spPr>
      </p:pic>
      <p:pic>
        <p:nvPicPr>
          <p:cNvPr id="663" name="Google Shape;663;p91"/>
          <p:cNvPicPr preferRelativeResize="0"/>
          <p:nvPr/>
        </p:nvPicPr>
        <p:blipFill rotWithShape="1">
          <a:blip r:embed="rId8">
            <a:alphaModFix/>
          </a:blip>
          <a:srcRect b="0" l="0" r="0" t="0"/>
          <a:stretch/>
        </p:blipFill>
        <p:spPr>
          <a:xfrm>
            <a:off x="7407937" y="125275"/>
            <a:ext cx="1634174" cy="639850"/>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92"/>
          <p:cNvSpPr txBox="1"/>
          <p:nvPr/>
        </p:nvSpPr>
        <p:spPr>
          <a:xfrm>
            <a:off x="2577375" y="2432650"/>
            <a:ext cx="5711400" cy="2142900"/>
          </a:xfrm>
          <a:prstGeom prst="rect">
            <a:avLst/>
          </a:prstGeom>
          <a:noFill/>
          <a:ln>
            <a:noFill/>
          </a:ln>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Char char="●"/>
            </a:pPr>
            <a:r>
              <a:rPr lang="en-GB" u="sng">
                <a:solidFill>
                  <a:schemeClr val="hlink"/>
                </a:solidFill>
                <a:latin typeface="Helvetica Neue Light"/>
                <a:ea typeface="Helvetica Neue Light"/>
                <a:cs typeface="Helvetica Neue Light"/>
                <a:sym typeface="Helvetica Neue Light"/>
                <a:hlinkClick r:id="rId3"/>
              </a:rPr>
              <a:t>CoderNews</a:t>
            </a:r>
            <a:r>
              <a:rPr lang="en-GB">
                <a:solidFill>
                  <a:schemeClr val="dk1"/>
                </a:solidFill>
                <a:latin typeface="Helvetica Neue Light"/>
                <a:ea typeface="Helvetica Neue Light"/>
                <a:cs typeface="Helvetica Neue Light"/>
                <a:sym typeface="Helvetica Neue Light"/>
              </a:rPr>
              <a:t> | </a:t>
            </a:r>
            <a:r>
              <a:rPr b="1" i="1" lang="en-GB">
                <a:solidFill>
                  <a:schemeClr val="dk1"/>
                </a:solidFill>
                <a:latin typeface="Helvetica Neue"/>
                <a:ea typeface="Helvetica Neue"/>
                <a:cs typeface="Helvetica Neue"/>
                <a:sym typeface="Helvetica Neue"/>
              </a:rPr>
              <a:t>Coderhouse </a:t>
            </a:r>
            <a:endParaRPr>
              <a:solidFill>
                <a:schemeClr val="dk1"/>
              </a:solidFill>
              <a:latin typeface="Helvetica Neue Light"/>
              <a:ea typeface="Helvetica Neue Light"/>
              <a:cs typeface="Helvetica Neue Light"/>
              <a:sym typeface="Helvetica Neue Light"/>
            </a:endParaRPr>
          </a:p>
          <a:p>
            <a:pPr indent="-317500" lvl="0" marL="457200" rtl="0" algn="l">
              <a:lnSpc>
                <a:spcPct val="115000"/>
              </a:lnSpc>
              <a:spcBef>
                <a:spcPts val="1000"/>
              </a:spcBef>
              <a:spcAft>
                <a:spcPts val="0"/>
              </a:spcAft>
              <a:buClr>
                <a:srgbClr val="000000"/>
              </a:buClr>
              <a:buSzPts val="1400"/>
              <a:buChar char="●"/>
            </a:pPr>
            <a:r>
              <a:rPr lang="en-GB" u="sng">
                <a:solidFill>
                  <a:schemeClr val="hlink"/>
                </a:solidFill>
                <a:latin typeface="Helvetica Neue Light"/>
                <a:ea typeface="Helvetica Neue Light"/>
                <a:cs typeface="Helvetica Neue Light"/>
                <a:sym typeface="Helvetica Neue Light"/>
                <a:hlinkClick r:id="rId4"/>
              </a:rPr>
              <a:t>Serie de Branding</a:t>
            </a:r>
            <a:r>
              <a:rPr lang="en-GB">
                <a:solidFill>
                  <a:schemeClr val="dk1"/>
                </a:solidFill>
                <a:latin typeface="Helvetica Neue Light"/>
                <a:ea typeface="Helvetica Neue Light"/>
                <a:cs typeface="Helvetica Neue Light"/>
                <a:sym typeface="Helvetica Neue Light"/>
              </a:rPr>
              <a:t> | </a:t>
            </a:r>
            <a:r>
              <a:rPr b="1" i="1" lang="en-GB">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n-GB" u="sng">
                <a:solidFill>
                  <a:schemeClr val="hlink"/>
                </a:solidFill>
                <a:latin typeface="Helvetica Neue Light"/>
                <a:ea typeface="Helvetica Neue Light"/>
                <a:cs typeface="Helvetica Neue Light"/>
                <a:sym typeface="Helvetica Neue Light"/>
                <a:hlinkClick r:id="rId5"/>
              </a:rPr>
              <a:t>Serie para Emprendedores</a:t>
            </a:r>
            <a:r>
              <a:rPr b="1" i="1" lang="en-GB">
                <a:solidFill>
                  <a:schemeClr val="dk1"/>
                </a:solidFill>
                <a:latin typeface="Helvetica Neue"/>
                <a:ea typeface="Helvetica Neue"/>
                <a:cs typeface="Helvetica Neue"/>
                <a:sym typeface="Helvetica Neue"/>
              </a:rPr>
              <a:t> </a:t>
            </a:r>
            <a:r>
              <a:rPr lang="en-GB">
                <a:solidFill>
                  <a:schemeClr val="dk1"/>
                </a:solidFill>
                <a:latin typeface="Helvetica Neue Light"/>
                <a:ea typeface="Helvetica Neue Light"/>
                <a:cs typeface="Helvetica Neue Light"/>
                <a:sym typeface="Helvetica Neue Light"/>
              </a:rPr>
              <a:t>| </a:t>
            </a:r>
            <a:r>
              <a:rPr b="1" i="1" lang="en-GB">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n-GB" u="sng">
                <a:solidFill>
                  <a:schemeClr val="hlink"/>
                </a:solidFill>
                <a:latin typeface="Helvetica Neue Light"/>
                <a:ea typeface="Helvetica Neue Light"/>
                <a:cs typeface="Helvetica Neue Light"/>
                <a:sym typeface="Helvetica Neue Light"/>
                <a:hlinkClick r:id="rId6"/>
              </a:rPr>
              <a:t>Serie Aprende a Usar TikTok</a:t>
            </a:r>
            <a:r>
              <a:rPr lang="en-GB">
                <a:solidFill>
                  <a:schemeClr val="dk1"/>
                </a:solidFill>
                <a:latin typeface="Helvetica Neue Light"/>
                <a:ea typeface="Helvetica Neue Light"/>
                <a:cs typeface="Helvetica Neue Light"/>
                <a:sym typeface="Helvetica Neue Light"/>
              </a:rPr>
              <a:t> | </a:t>
            </a:r>
            <a:r>
              <a:rPr b="1" i="1" lang="en-GB">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n-GB" u="sng">
                <a:solidFill>
                  <a:schemeClr val="hlink"/>
                </a:solidFill>
                <a:latin typeface="Helvetica Neue Light"/>
                <a:ea typeface="Helvetica Neue Light"/>
                <a:cs typeface="Helvetica Neue Light"/>
                <a:sym typeface="Helvetica Neue Light"/>
                <a:hlinkClick r:id="rId7"/>
              </a:rPr>
              <a:t>Serie Finanzas Personales</a:t>
            </a:r>
            <a:r>
              <a:rPr lang="en-GB">
                <a:solidFill>
                  <a:schemeClr val="dk1"/>
                </a:solidFill>
                <a:latin typeface="Helvetica Neue Light"/>
                <a:ea typeface="Helvetica Neue Light"/>
                <a:cs typeface="Helvetica Neue Light"/>
                <a:sym typeface="Helvetica Neue Light"/>
              </a:rPr>
              <a:t> | </a:t>
            </a:r>
            <a:r>
              <a:rPr b="1" i="1" lang="en-GB">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n-GB" u="sng">
                <a:solidFill>
                  <a:schemeClr val="hlink"/>
                </a:solidFill>
                <a:latin typeface="Helvetica Neue Light"/>
                <a:ea typeface="Helvetica Neue Light"/>
                <a:cs typeface="Helvetica Neue Light"/>
                <a:sym typeface="Helvetica Neue Light"/>
                <a:hlinkClick r:id="rId8"/>
              </a:rPr>
              <a:t>CoderConf</a:t>
            </a:r>
            <a:r>
              <a:rPr lang="en-GB">
                <a:solidFill>
                  <a:schemeClr val="dk1"/>
                </a:solidFill>
                <a:latin typeface="Helvetica Neue Light"/>
                <a:ea typeface="Helvetica Neue Light"/>
                <a:cs typeface="Helvetica Neue Light"/>
                <a:sym typeface="Helvetica Neue Light"/>
              </a:rPr>
              <a:t> | </a:t>
            </a:r>
            <a:r>
              <a:rPr b="1" i="1" lang="en-GB">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0" lvl="0" marL="0" rtl="0" algn="l">
              <a:lnSpc>
                <a:spcPct val="115000"/>
              </a:lnSpc>
              <a:spcBef>
                <a:spcPts val="1000"/>
              </a:spcBef>
              <a:spcAft>
                <a:spcPts val="0"/>
              </a:spcAft>
              <a:buClr>
                <a:srgbClr val="000000"/>
              </a:buClr>
              <a:buSzPts val="1100"/>
              <a:buFont typeface="Arial"/>
              <a:buNone/>
            </a:pPr>
            <a:r>
              <a:t/>
            </a:r>
            <a:endParaRPr sz="1600">
              <a:solidFill>
                <a:schemeClr val="dk1"/>
              </a:solidFill>
              <a:latin typeface="Helvetica Neue Light"/>
              <a:ea typeface="Helvetica Neue Light"/>
              <a:cs typeface="Helvetica Neue Light"/>
              <a:sym typeface="Helvetica Neue Light"/>
            </a:endParaRPr>
          </a:p>
        </p:txBody>
      </p:sp>
      <p:pic>
        <p:nvPicPr>
          <p:cNvPr id="669" name="Google Shape;669;p92"/>
          <p:cNvPicPr preferRelativeResize="0"/>
          <p:nvPr/>
        </p:nvPicPr>
        <p:blipFill>
          <a:blip r:embed="rId9">
            <a:alphaModFix/>
          </a:blip>
          <a:stretch>
            <a:fillRect/>
          </a:stretch>
        </p:blipFill>
        <p:spPr>
          <a:xfrm>
            <a:off x="7567925" y="4659625"/>
            <a:ext cx="1186526" cy="330675"/>
          </a:xfrm>
          <a:prstGeom prst="rect">
            <a:avLst/>
          </a:prstGeom>
          <a:noFill/>
          <a:ln>
            <a:noFill/>
          </a:ln>
        </p:spPr>
      </p:pic>
      <p:sp>
        <p:nvSpPr>
          <p:cNvPr id="670" name="Google Shape;670;p92"/>
          <p:cNvSpPr/>
          <p:nvPr/>
        </p:nvSpPr>
        <p:spPr>
          <a:xfrm>
            <a:off x="1221525" y="10165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92"/>
          <p:cNvSpPr txBox="1"/>
          <p:nvPr/>
        </p:nvSpPr>
        <p:spPr>
          <a:xfrm>
            <a:off x="2577375" y="1209575"/>
            <a:ext cx="4776900" cy="98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4000">
                <a:latin typeface="Anton"/>
                <a:ea typeface="Anton"/>
                <a:cs typeface="Anton"/>
                <a:sym typeface="Anton"/>
              </a:rPr>
              <a:t>VIDEOS Y PODCASTS</a:t>
            </a:r>
            <a:endParaRPr i="1" sz="4000">
              <a:latin typeface="Anton"/>
              <a:ea typeface="Anton"/>
              <a:cs typeface="Anton"/>
              <a:sym typeface="Anton"/>
            </a:endParaRPr>
          </a:p>
        </p:txBody>
      </p:sp>
      <p:pic>
        <p:nvPicPr>
          <p:cNvPr id="672" name="Google Shape;672;p92"/>
          <p:cNvPicPr preferRelativeResize="0"/>
          <p:nvPr/>
        </p:nvPicPr>
        <p:blipFill>
          <a:blip r:embed="rId10">
            <a:alphaModFix/>
          </a:blip>
          <a:stretch>
            <a:fillRect/>
          </a:stretch>
        </p:blipFill>
        <p:spPr>
          <a:xfrm>
            <a:off x="1484234" y="1279240"/>
            <a:ext cx="545131" cy="545131"/>
          </a:xfrm>
          <a:prstGeom prst="rect">
            <a:avLst/>
          </a:prstGeom>
          <a:noFill/>
          <a:ln>
            <a:noFill/>
          </a:ln>
        </p:spPr>
      </p:pic>
      <p:pic>
        <p:nvPicPr>
          <p:cNvPr id="673" name="Google Shape;673;p92"/>
          <p:cNvPicPr preferRelativeResize="0"/>
          <p:nvPr/>
        </p:nvPicPr>
        <p:blipFill rotWithShape="1">
          <a:blip r:embed="rId11">
            <a:alphaModFix/>
          </a:blip>
          <a:srcRect b="0" l="0" r="0" t="0"/>
          <a:stretch/>
        </p:blipFill>
        <p:spPr>
          <a:xfrm>
            <a:off x="7407937" y="125275"/>
            <a:ext cx="1634174" cy="639850"/>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77" name="Shape 677"/>
        <p:cNvGrpSpPr/>
        <p:nvPr/>
      </p:nvGrpSpPr>
      <p:grpSpPr>
        <a:xfrm>
          <a:off x="0" y="0"/>
          <a:ext cx="0" cy="0"/>
          <a:chOff x="0" y="0"/>
          <a:chExt cx="0" cy="0"/>
        </a:xfrm>
      </p:grpSpPr>
      <p:sp>
        <p:nvSpPr>
          <p:cNvPr id="678" name="Google Shape;678;p93"/>
          <p:cNvSpPr txBox="1"/>
          <p:nvPr/>
        </p:nvSpPr>
        <p:spPr>
          <a:xfrm>
            <a:off x="2776738" y="1880500"/>
            <a:ext cx="2804700" cy="112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GB" sz="4000">
                <a:solidFill>
                  <a:srgbClr val="E0FF00"/>
                </a:solidFill>
                <a:latin typeface="Anton"/>
                <a:ea typeface="Anton"/>
                <a:cs typeface="Anton"/>
                <a:sym typeface="Anton"/>
              </a:rPr>
              <a:t>¿PREGUNTAS?</a:t>
            </a:r>
            <a:endParaRPr i="1" sz="4000">
              <a:solidFill>
                <a:srgbClr val="E0FF00"/>
              </a:solidFill>
              <a:latin typeface="Anton"/>
              <a:ea typeface="Anton"/>
              <a:cs typeface="Anton"/>
              <a:sym typeface="Anton"/>
            </a:endParaRPr>
          </a:p>
        </p:txBody>
      </p:sp>
      <p:pic>
        <p:nvPicPr>
          <p:cNvPr descr="Tiger Face on Apple iOS 12.2" id="679" name="Google Shape;679;p93"/>
          <p:cNvPicPr preferRelativeResize="0"/>
          <p:nvPr/>
        </p:nvPicPr>
        <p:blipFill>
          <a:blip r:embed="rId4">
            <a:alphaModFix/>
          </a:blip>
          <a:stretch>
            <a:fillRect/>
          </a:stretch>
        </p:blipFill>
        <p:spPr>
          <a:xfrm>
            <a:off x="5655188" y="2089063"/>
            <a:ext cx="712075" cy="712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1" name="Shape 121"/>
        <p:cNvGrpSpPr/>
        <p:nvPr/>
      </p:nvGrpSpPr>
      <p:grpSpPr>
        <a:xfrm>
          <a:off x="0" y="0"/>
          <a:ext cx="0" cy="0"/>
          <a:chOff x="0" y="0"/>
          <a:chExt cx="0" cy="0"/>
        </a:xfrm>
      </p:grpSpPr>
      <p:sp>
        <p:nvSpPr>
          <p:cNvPr id="122" name="Google Shape;122;p22"/>
          <p:cNvSpPr txBox="1"/>
          <p:nvPr/>
        </p:nvSpPr>
        <p:spPr>
          <a:xfrm>
            <a:off x="767775" y="1034900"/>
            <a:ext cx="7439700" cy="37281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lang="en-GB" sz="1800">
                <a:solidFill>
                  <a:srgbClr val="333333"/>
                </a:solidFill>
                <a:latin typeface="Helvetica Neue Light"/>
                <a:ea typeface="Helvetica Neue Light"/>
                <a:cs typeface="Helvetica Neue Light"/>
                <a:sym typeface="Helvetica Neue Light"/>
              </a:rPr>
              <a:t>Desarrollarás el </a:t>
            </a:r>
            <a:r>
              <a:rPr b="1" lang="en-GB" sz="1800">
                <a:solidFill>
                  <a:srgbClr val="333333"/>
                </a:solidFill>
                <a:latin typeface="Helvetica Neue"/>
                <a:ea typeface="Helvetica Neue"/>
                <a:cs typeface="Helvetica Neue"/>
                <a:sym typeface="Helvetica Neue"/>
              </a:rPr>
              <a:t>backend de una aplicación de e-commerce</a:t>
            </a:r>
            <a:r>
              <a:rPr lang="en-GB" sz="1800">
                <a:solidFill>
                  <a:srgbClr val="333333"/>
                </a:solidFill>
                <a:latin typeface="Helvetica Neue Light"/>
                <a:ea typeface="Helvetica Neue Light"/>
                <a:cs typeface="Helvetica Neue Light"/>
                <a:sym typeface="Helvetica Neue Light"/>
              </a:rPr>
              <a:t> para poder vender productos de un rubro a elección.</a:t>
            </a:r>
            <a:endParaRPr sz="1800">
              <a:solidFill>
                <a:srgbClr val="333333"/>
              </a:solidFill>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Clr>
                <a:schemeClr val="dk1"/>
              </a:buClr>
              <a:buSzPts val="1100"/>
              <a:buFont typeface="Arial"/>
              <a:buNone/>
            </a:pPr>
            <a:r>
              <a:rPr lang="en-GB" sz="1800">
                <a:solidFill>
                  <a:srgbClr val="333333"/>
                </a:solidFill>
                <a:latin typeface="Helvetica Neue Light"/>
                <a:ea typeface="Helvetica Neue Light"/>
                <a:cs typeface="Helvetica Neue Light"/>
                <a:sym typeface="Helvetica Neue Light"/>
              </a:rPr>
              <a:t>El servidor se basará en un diseño en capas, orientado a MVC y su código contendrá modernas estructuras de programación del poderoso lenguaje ECMAScript.</a:t>
            </a:r>
            <a:endParaRPr sz="1800">
              <a:solidFill>
                <a:srgbClr val="333333"/>
              </a:solidFill>
              <a:latin typeface="Helvetica Neue Light"/>
              <a:ea typeface="Helvetica Neue Light"/>
              <a:cs typeface="Helvetica Neue Light"/>
              <a:sym typeface="Helvetica Neue Light"/>
            </a:endParaRPr>
          </a:p>
          <a:p>
            <a:pPr indent="0" lvl="0" marL="0" rtl="0" algn="ctr">
              <a:lnSpc>
                <a:spcPct val="150000"/>
              </a:lnSpc>
              <a:spcBef>
                <a:spcPts val="0"/>
              </a:spcBef>
              <a:spcAft>
                <a:spcPts val="0"/>
              </a:spcAft>
              <a:buClr>
                <a:schemeClr val="dk1"/>
              </a:buClr>
              <a:buSzPts val="1100"/>
              <a:buFont typeface="Arial"/>
              <a:buNone/>
            </a:pPr>
            <a:r>
              <a:rPr lang="en-GB" sz="1800">
                <a:solidFill>
                  <a:srgbClr val="333333"/>
                </a:solidFill>
                <a:latin typeface="Helvetica Neue Light"/>
                <a:ea typeface="Helvetica Neue Light"/>
                <a:cs typeface="Helvetica Neue Light"/>
                <a:sym typeface="Helvetica Neue Light"/>
              </a:rPr>
              <a:t>El formato del servidor será un proyecto consistente en una estructura de archivos, carpetas, configuraciones y base de datos, listas para ejecutarse bajo el entorno Node.js.</a:t>
            </a:r>
            <a:endParaRPr sz="1800">
              <a:solidFill>
                <a:srgbClr val="333333"/>
              </a:solidFill>
              <a:latin typeface="Helvetica Neue Light"/>
              <a:ea typeface="Helvetica Neue Light"/>
              <a:cs typeface="Helvetica Neue Light"/>
              <a:sym typeface="Helvetica Neue Light"/>
            </a:endParaRPr>
          </a:p>
          <a:p>
            <a:pPr indent="0" lvl="0" marL="0" rtl="0" algn="ctr">
              <a:lnSpc>
                <a:spcPct val="150000"/>
              </a:lnSpc>
              <a:spcBef>
                <a:spcPts val="0"/>
              </a:spcBef>
              <a:spcAft>
                <a:spcPts val="1000"/>
              </a:spcAft>
              <a:buClr>
                <a:srgbClr val="000000"/>
              </a:buClr>
              <a:buSzPts val="1100"/>
              <a:buFont typeface="Arial"/>
              <a:buNone/>
            </a:pPr>
            <a:br>
              <a:rPr lang="en-GB" sz="1800">
                <a:latin typeface="Helvetica Neue Light"/>
                <a:ea typeface="Helvetica Neue Light"/>
                <a:cs typeface="Helvetica Neue Light"/>
                <a:sym typeface="Helvetica Neue Light"/>
              </a:rPr>
            </a:br>
            <a:endParaRPr sz="1200">
              <a:solidFill>
                <a:srgbClr val="FFFFFF"/>
              </a:solidFill>
              <a:latin typeface="Helvetica Neue Light"/>
              <a:ea typeface="Helvetica Neue Light"/>
              <a:cs typeface="Helvetica Neue Light"/>
              <a:sym typeface="Helvetica Neue Light"/>
            </a:endParaRPr>
          </a:p>
        </p:txBody>
      </p:sp>
      <p:sp>
        <p:nvSpPr>
          <p:cNvPr id="123" name="Google Shape;123;p22"/>
          <p:cNvSpPr txBox="1"/>
          <p:nvPr>
            <p:ph type="ctrTitle"/>
          </p:nvPr>
        </p:nvSpPr>
        <p:spPr>
          <a:xfrm>
            <a:off x="1635300" y="222475"/>
            <a:ext cx="5873400" cy="72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E-commerce backend</a:t>
            </a:r>
            <a:endParaRPr i="1" sz="3600">
              <a:latin typeface="Anton"/>
              <a:ea typeface="Anton"/>
              <a:cs typeface="Anton"/>
              <a:sym typeface="Anton"/>
            </a:endParaRPr>
          </a:p>
        </p:txBody>
      </p:sp>
      <p:pic>
        <p:nvPicPr>
          <p:cNvPr id="124" name="Google Shape;124;p2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125" name="Google Shape;125;p22"/>
          <p:cNvPicPr preferRelativeResize="0"/>
          <p:nvPr/>
        </p:nvPicPr>
        <p:blipFill rotWithShape="1">
          <a:blip r:embed="rId4">
            <a:alphaModFix/>
          </a:blip>
          <a:srcRect b="0" l="0" r="0" t="0"/>
          <a:stretch/>
        </p:blipFill>
        <p:spPr>
          <a:xfrm>
            <a:off x="7300750" y="222475"/>
            <a:ext cx="1634174" cy="63985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3" name="Shape 683"/>
        <p:cNvGrpSpPr/>
        <p:nvPr/>
      </p:nvGrpSpPr>
      <p:grpSpPr>
        <a:xfrm>
          <a:off x="0" y="0"/>
          <a:ext cx="0" cy="0"/>
          <a:chOff x="0" y="0"/>
          <a:chExt cx="0" cy="0"/>
        </a:xfrm>
      </p:grpSpPr>
      <p:sp>
        <p:nvSpPr>
          <p:cNvPr id="684" name="Google Shape;684;p94"/>
          <p:cNvSpPr txBox="1"/>
          <p:nvPr/>
        </p:nvSpPr>
        <p:spPr>
          <a:xfrm>
            <a:off x="1956450" y="1634075"/>
            <a:ext cx="5231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GB" sz="4800">
                <a:solidFill>
                  <a:srgbClr val="E0FF00"/>
                </a:solidFill>
                <a:latin typeface="Anton"/>
                <a:ea typeface="Anton"/>
                <a:cs typeface="Anton"/>
                <a:sym typeface="Anton"/>
              </a:rPr>
              <a:t>¡MUCHAS GRACIAS!</a:t>
            </a:r>
            <a:endParaRPr i="1" sz="4800">
              <a:solidFill>
                <a:srgbClr val="E0FF00"/>
              </a:solidFill>
              <a:latin typeface="Anton"/>
              <a:ea typeface="Anton"/>
              <a:cs typeface="Anton"/>
              <a:sym typeface="Anton"/>
            </a:endParaRPr>
          </a:p>
        </p:txBody>
      </p:sp>
      <p:sp>
        <p:nvSpPr>
          <p:cNvPr id="685" name="Google Shape;685;p94"/>
          <p:cNvSpPr txBox="1"/>
          <p:nvPr/>
        </p:nvSpPr>
        <p:spPr>
          <a:xfrm>
            <a:off x="2180400" y="2623175"/>
            <a:ext cx="4783200" cy="18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200">
                <a:solidFill>
                  <a:srgbClr val="E0FF00"/>
                </a:solidFill>
                <a:latin typeface="Helvetica Neue Light"/>
                <a:ea typeface="Helvetica Neue Light"/>
                <a:cs typeface="Helvetica Neue Light"/>
                <a:sym typeface="Helvetica Neue Light"/>
              </a:rPr>
              <a:t>Resumen de lo visto en clase hoy: </a:t>
            </a:r>
            <a:endParaRPr sz="2200">
              <a:solidFill>
                <a:srgbClr val="E0FF00"/>
              </a:solidFill>
              <a:latin typeface="Helvetica Neue Light"/>
              <a:ea typeface="Helvetica Neue Light"/>
              <a:cs typeface="Helvetica Neue Light"/>
              <a:sym typeface="Helvetica Neue Light"/>
            </a:endParaRPr>
          </a:p>
          <a:p>
            <a:pPr indent="-368300" lvl="0" marL="457200" rtl="0" algn="ctr">
              <a:lnSpc>
                <a:spcPct val="115000"/>
              </a:lnSpc>
              <a:spcBef>
                <a:spcPts val="0"/>
              </a:spcBef>
              <a:spcAft>
                <a:spcPts val="0"/>
              </a:spcAft>
              <a:buClr>
                <a:srgbClr val="E0FF00"/>
              </a:buClr>
              <a:buSzPts val="2200"/>
              <a:buFont typeface="Helvetica Neue Light"/>
              <a:buChar char="-"/>
            </a:pPr>
            <a:r>
              <a:rPr lang="en-GB" sz="2200">
                <a:solidFill>
                  <a:srgbClr val="E0FF00"/>
                </a:solidFill>
                <a:latin typeface="Helvetica Neue Light"/>
                <a:ea typeface="Helvetica Neue Light"/>
                <a:cs typeface="Helvetica Neue Light"/>
                <a:sym typeface="Helvetica Neue Light"/>
              </a:rPr>
              <a:t>Conceptos de programación en Javascript</a:t>
            </a:r>
            <a:endParaRPr sz="2200">
              <a:solidFill>
                <a:srgbClr val="E0FF00"/>
              </a:solidFill>
              <a:latin typeface="Helvetica Neue Light"/>
              <a:ea typeface="Helvetica Neue Light"/>
              <a:cs typeface="Helvetica Neue Light"/>
              <a:sym typeface="Helvetica Neue Light"/>
            </a:endParaRPr>
          </a:p>
          <a:p>
            <a:pPr indent="-368300" lvl="0" marL="457200" rtl="0" algn="ctr">
              <a:lnSpc>
                <a:spcPct val="115000"/>
              </a:lnSpc>
              <a:spcBef>
                <a:spcPts val="0"/>
              </a:spcBef>
              <a:spcAft>
                <a:spcPts val="0"/>
              </a:spcAft>
              <a:buClr>
                <a:srgbClr val="E0FF00"/>
              </a:buClr>
              <a:buSzPts val="2200"/>
              <a:buFont typeface="Helvetica Neue Light"/>
              <a:buChar char="-"/>
            </a:pPr>
            <a:r>
              <a:rPr lang="en-GB" sz="2200">
                <a:solidFill>
                  <a:srgbClr val="E0FF00"/>
                </a:solidFill>
                <a:latin typeface="Helvetica Neue Light"/>
                <a:ea typeface="Helvetica Neue Light"/>
                <a:cs typeface="Helvetica Neue Light"/>
                <a:sym typeface="Helvetica Neue Light"/>
              </a:rPr>
              <a:t>Novedades de ES6</a:t>
            </a:r>
            <a:endParaRPr sz="2200">
              <a:solidFill>
                <a:srgbClr val="E0FF00"/>
              </a:solidFill>
              <a:latin typeface="Helvetica Neue Light"/>
              <a:ea typeface="Helvetica Neue Light"/>
              <a:cs typeface="Helvetica Neue Light"/>
              <a:sym typeface="Helvetica Neue Light"/>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9" name="Shape 689"/>
        <p:cNvGrpSpPr/>
        <p:nvPr/>
      </p:nvGrpSpPr>
      <p:grpSpPr>
        <a:xfrm>
          <a:off x="0" y="0"/>
          <a:ext cx="0" cy="0"/>
          <a:chOff x="0" y="0"/>
          <a:chExt cx="0" cy="0"/>
        </a:xfrm>
      </p:grpSpPr>
      <p:sp>
        <p:nvSpPr>
          <p:cNvPr id="690" name="Google Shape;690;p95"/>
          <p:cNvSpPr txBox="1"/>
          <p:nvPr/>
        </p:nvSpPr>
        <p:spPr>
          <a:xfrm>
            <a:off x="2110051" y="2409500"/>
            <a:ext cx="4923900" cy="11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E0FF00"/>
                </a:solidFill>
                <a:latin typeface="Anton"/>
                <a:ea typeface="Anton"/>
                <a:cs typeface="Anton"/>
                <a:sym typeface="Anton"/>
              </a:rPr>
              <a:t>OPINA Y VALORA ESTA CLASE</a:t>
            </a:r>
            <a:endParaRPr i="1" sz="3600">
              <a:solidFill>
                <a:srgbClr val="E0FF00"/>
              </a:solidFill>
              <a:latin typeface="Anton"/>
              <a:ea typeface="Anton"/>
              <a:cs typeface="Anton"/>
              <a:sym typeface="Anton"/>
            </a:endParaRPr>
          </a:p>
        </p:txBody>
      </p:sp>
      <p:pic>
        <p:nvPicPr>
          <p:cNvPr descr="Dizzy on Apple iOS 12.2" id="691" name="Google Shape;691;p95"/>
          <p:cNvPicPr preferRelativeResize="0"/>
          <p:nvPr/>
        </p:nvPicPr>
        <p:blipFill>
          <a:blip r:embed="rId4">
            <a:alphaModFix/>
          </a:blip>
          <a:stretch>
            <a:fillRect/>
          </a:stretch>
        </p:blipFill>
        <p:spPr>
          <a:xfrm>
            <a:off x="4168425" y="1602350"/>
            <a:ext cx="807150" cy="807150"/>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695" name="Shape 695"/>
        <p:cNvGrpSpPr/>
        <p:nvPr/>
      </p:nvGrpSpPr>
      <p:grpSpPr>
        <a:xfrm>
          <a:off x="0" y="0"/>
          <a:ext cx="0" cy="0"/>
          <a:chOff x="0" y="0"/>
          <a:chExt cx="0" cy="0"/>
        </a:xfrm>
      </p:grpSpPr>
      <p:sp>
        <p:nvSpPr>
          <p:cNvPr id="696" name="Google Shape;696;p96"/>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3600">
                <a:solidFill>
                  <a:srgbClr val="121212"/>
                </a:solidFill>
                <a:latin typeface="Anton"/>
                <a:ea typeface="Anton"/>
                <a:cs typeface="Anton"/>
                <a:sym typeface="Anton"/>
              </a:rPr>
              <a:t>#DEMOCRATIZANDOLAEDUCACIÓN</a:t>
            </a:r>
            <a:endParaRPr i="1" sz="3600">
              <a:solidFill>
                <a:srgbClr val="121212"/>
              </a:solidFill>
              <a:latin typeface="Anton"/>
              <a:ea typeface="Anton"/>
              <a:cs typeface="Anton"/>
              <a:sym typeface="Anton"/>
            </a:endParaRPr>
          </a:p>
        </p:txBody>
      </p:sp>
      <p:pic>
        <p:nvPicPr>
          <p:cNvPr id="697" name="Google Shape;697;p96"/>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9" name="Shape 129"/>
        <p:cNvGrpSpPr/>
        <p:nvPr/>
      </p:nvGrpSpPr>
      <p:grpSpPr>
        <a:xfrm>
          <a:off x="0" y="0"/>
          <a:ext cx="0" cy="0"/>
          <a:chOff x="0" y="0"/>
          <a:chExt cx="0" cy="0"/>
        </a:xfrm>
      </p:grpSpPr>
      <p:sp>
        <p:nvSpPr>
          <p:cNvPr id="130" name="Google Shape;130;p23"/>
          <p:cNvSpPr txBox="1"/>
          <p:nvPr/>
        </p:nvSpPr>
        <p:spPr>
          <a:xfrm>
            <a:off x="0" y="2044675"/>
            <a:ext cx="4875000" cy="1761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2000">
              <a:solidFill>
                <a:srgbClr val="333333"/>
              </a:solidFill>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33333"/>
              </a:buClr>
              <a:buSzPts val="2000"/>
              <a:buFont typeface="Helvetica Neue Light"/>
              <a:buChar char="●"/>
            </a:pPr>
            <a:r>
              <a:rPr lang="en-GB" sz="2000" u="sng">
                <a:solidFill>
                  <a:schemeClr val="hlink"/>
                </a:solidFill>
                <a:latin typeface="Helvetica Neue Light"/>
                <a:ea typeface="Helvetica Neue Light"/>
                <a:cs typeface="Helvetica Neue Light"/>
                <a:sym typeface="Helvetica Neue Light"/>
                <a:hlinkClick r:id="rId3"/>
              </a:rPr>
              <a:t>Market Place </a:t>
            </a:r>
            <a:r>
              <a:rPr lang="en-GB" sz="2000">
                <a:latin typeface="Helvetica Neue Light"/>
                <a:ea typeface="Helvetica Neue Light"/>
                <a:cs typeface="Helvetica Neue Light"/>
                <a:sym typeface="Helvetica Neue Light"/>
              </a:rPr>
              <a:t>by @arunabharjun</a:t>
            </a:r>
            <a:r>
              <a:rPr lang="en-GB" sz="2000">
                <a:solidFill>
                  <a:srgbClr val="333333"/>
                </a:solidFill>
                <a:latin typeface="Helvetica Neue Light"/>
                <a:ea typeface="Helvetica Neue Light"/>
                <a:cs typeface="Helvetica Neue Light"/>
                <a:sym typeface="Helvetica Neue Light"/>
              </a:rPr>
              <a:t> (</a:t>
            </a:r>
            <a:r>
              <a:rPr lang="en-GB" sz="2000" u="sng">
                <a:solidFill>
                  <a:schemeClr val="hlink"/>
                </a:solidFill>
                <a:latin typeface="Helvetica Neue Light"/>
                <a:ea typeface="Helvetica Neue Light"/>
                <a:cs typeface="Helvetica Neue Light"/>
                <a:sym typeface="Helvetica Neue Light"/>
                <a:hlinkClick r:id="rId4"/>
              </a:rPr>
              <a:t>Repositorio</a:t>
            </a:r>
            <a:r>
              <a:rPr lang="en-GB" sz="2000">
                <a:latin typeface="Helvetica Neue Light"/>
                <a:ea typeface="Helvetica Neue Light"/>
                <a:cs typeface="Helvetica Neue Light"/>
                <a:sym typeface="Helvetica Neue Light"/>
              </a:rPr>
              <a:t> en GitHub</a:t>
            </a:r>
            <a:r>
              <a:rPr lang="en-GB" sz="2000">
                <a:solidFill>
                  <a:srgbClr val="333333"/>
                </a:solidFill>
                <a:latin typeface="Helvetica Neue Light"/>
                <a:ea typeface="Helvetica Neue Light"/>
                <a:cs typeface="Helvetica Neue Light"/>
                <a:sym typeface="Helvetica Neue Light"/>
              </a:rPr>
              <a:t>)</a:t>
            </a:r>
            <a:endParaRPr sz="2000">
              <a:solidFill>
                <a:srgbClr val="333333"/>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1100"/>
              <a:buFont typeface="Arial"/>
              <a:buNone/>
            </a:pPr>
            <a:r>
              <a:t/>
            </a:r>
            <a:endParaRPr sz="2000">
              <a:solidFill>
                <a:srgbClr val="333333"/>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1000"/>
              </a:spcAft>
              <a:buClr>
                <a:srgbClr val="000000"/>
              </a:buClr>
              <a:buSzPts val="1100"/>
              <a:buFont typeface="Arial"/>
              <a:buNone/>
            </a:pPr>
            <a:br>
              <a:rPr lang="en-GB" sz="2000">
                <a:latin typeface="Helvetica Neue Light"/>
                <a:ea typeface="Helvetica Neue Light"/>
                <a:cs typeface="Helvetica Neue Light"/>
                <a:sym typeface="Helvetica Neue Light"/>
              </a:rPr>
            </a:br>
            <a:endParaRPr>
              <a:solidFill>
                <a:srgbClr val="FFFFFF"/>
              </a:solidFill>
              <a:latin typeface="Helvetica Neue Light"/>
              <a:ea typeface="Helvetica Neue Light"/>
              <a:cs typeface="Helvetica Neue Light"/>
              <a:sym typeface="Helvetica Neue Light"/>
            </a:endParaRPr>
          </a:p>
        </p:txBody>
      </p:sp>
      <p:sp>
        <p:nvSpPr>
          <p:cNvPr id="131" name="Google Shape;131;p23"/>
          <p:cNvSpPr txBox="1"/>
          <p:nvPr>
            <p:ph type="ctrTitle"/>
          </p:nvPr>
        </p:nvSpPr>
        <p:spPr>
          <a:xfrm>
            <a:off x="366200" y="467875"/>
            <a:ext cx="2820900" cy="72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GB" sz="3600">
                <a:latin typeface="Anton"/>
                <a:ea typeface="Anton"/>
                <a:cs typeface="Anton"/>
                <a:sym typeface="Anton"/>
              </a:rPr>
              <a:t>EJEMPLO</a:t>
            </a:r>
            <a:endParaRPr i="1" sz="3600">
              <a:latin typeface="Anton"/>
              <a:ea typeface="Anton"/>
              <a:cs typeface="Anton"/>
              <a:sym typeface="Anton"/>
            </a:endParaRPr>
          </a:p>
        </p:txBody>
      </p:sp>
      <p:pic>
        <p:nvPicPr>
          <p:cNvPr id="132" name="Google Shape;132;p23"/>
          <p:cNvPicPr preferRelativeResize="0"/>
          <p:nvPr/>
        </p:nvPicPr>
        <p:blipFill>
          <a:blip r:embed="rId5">
            <a:alphaModFix/>
          </a:blip>
          <a:stretch>
            <a:fillRect/>
          </a:stretch>
        </p:blipFill>
        <p:spPr>
          <a:xfrm>
            <a:off x="7567925" y="4659625"/>
            <a:ext cx="1186526" cy="330675"/>
          </a:xfrm>
          <a:prstGeom prst="rect">
            <a:avLst/>
          </a:prstGeom>
          <a:noFill/>
          <a:ln>
            <a:noFill/>
          </a:ln>
        </p:spPr>
      </p:pic>
      <p:pic>
        <p:nvPicPr>
          <p:cNvPr id="133" name="Google Shape;133;p23"/>
          <p:cNvPicPr preferRelativeResize="0"/>
          <p:nvPr/>
        </p:nvPicPr>
        <p:blipFill rotWithShape="1">
          <a:blip r:embed="rId6">
            <a:alphaModFix/>
          </a:blip>
          <a:srcRect b="0" l="0" r="0" t="0"/>
          <a:stretch/>
        </p:blipFill>
        <p:spPr>
          <a:xfrm>
            <a:off x="7300750" y="222475"/>
            <a:ext cx="1634174" cy="639850"/>
          </a:xfrm>
          <a:prstGeom prst="rect">
            <a:avLst/>
          </a:prstGeom>
          <a:noFill/>
          <a:ln>
            <a:noFill/>
          </a:ln>
        </p:spPr>
      </p:pic>
      <p:pic>
        <p:nvPicPr>
          <p:cNvPr id="134" name="Google Shape;134;p23"/>
          <p:cNvPicPr preferRelativeResize="0"/>
          <p:nvPr/>
        </p:nvPicPr>
        <p:blipFill>
          <a:blip r:embed="rId7">
            <a:alphaModFix/>
          </a:blip>
          <a:stretch>
            <a:fillRect/>
          </a:stretch>
        </p:blipFill>
        <p:spPr>
          <a:xfrm>
            <a:off x="3991800" y="467877"/>
            <a:ext cx="4445550" cy="4445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